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274" r:id="rId2"/>
    <p:sldId id="276" r:id="rId3"/>
    <p:sldId id="530" r:id="rId4"/>
    <p:sldId id="603" r:id="rId5"/>
    <p:sldId id="531" r:id="rId6"/>
    <p:sldId id="532" r:id="rId7"/>
    <p:sldId id="584" r:id="rId8"/>
    <p:sldId id="533" r:id="rId9"/>
    <p:sldId id="604" r:id="rId10"/>
    <p:sldId id="534" r:id="rId11"/>
    <p:sldId id="566" r:id="rId12"/>
    <p:sldId id="536" r:id="rId13"/>
    <p:sldId id="535" r:id="rId14"/>
    <p:sldId id="546" r:id="rId15"/>
    <p:sldId id="568" r:id="rId16"/>
    <p:sldId id="571" r:id="rId17"/>
    <p:sldId id="572" r:id="rId18"/>
    <p:sldId id="605" r:id="rId19"/>
    <p:sldId id="537" r:id="rId20"/>
    <p:sldId id="538" r:id="rId21"/>
    <p:sldId id="539" r:id="rId22"/>
    <p:sldId id="583" r:id="rId23"/>
    <p:sldId id="606" r:id="rId24"/>
    <p:sldId id="540" r:id="rId25"/>
    <p:sldId id="542" r:id="rId26"/>
    <p:sldId id="595" r:id="rId27"/>
    <p:sldId id="597" r:id="rId28"/>
    <p:sldId id="598" r:id="rId29"/>
    <p:sldId id="600" r:id="rId30"/>
    <p:sldId id="601" r:id="rId31"/>
    <p:sldId id="602" r:id="rId32"/>
    <p:sldId id="607" r:id="rId33"/>
    <p:sldId id="573" r:id="rId34"/>
    <p:sldId id="576" r:id="rId35"/>
    <p:sldId id="575" r:id="rId36"/>
    <p:sldId id="574" r:id="rId37"/>
    <p:sldId id="608" r:id="rId38"/>
    <p:sldId id="545" r:id="rId39"/>
    <p:sldId id="547" r:id="rId40"/>
    <p:sldId id="550" r:id="rId41"/>
    <p:sldId id="548" r:id="rId42"/>
    <p:sldId id="549" r:id="rId43"/>
    <p:sldId id="552" r:id="rId44"/>
    <p:sldId id="551" r:id="rId45"/>
    <p:sldId id="553" r:id="rId46"/>
    <p:sldId id="554" r:id="rId47"/>
    <p:sldId id="579" r:id="rId48"/>
    <p:sldId id="556" r:id="rId49"/>
    <p:sldId id="588" r:id="rId50"/>
    <p:sldId id="557" r:id="rId51"/>
    <p:sldId id="589" r:id="rId52"/>
    <p:sldId id="559" r:id="rId53"/>
    <p:sldId id="590" r:id="rId54"/>
    <p:sldId id="561" r:id="rId55"/>
    <p:sldId id="592" r:id="rId56"/>
    <p:sldId id="563" r:id="rId57"/>
    <p:sldId id="593" r:id="rId58"/>
    <p:sldId id="565" r:id="rId59"/>
    <p:sldId id="577" r:id="rId60"/>
    <p:sldId id="578" r:id="rId61"/>
    <p:sldId id="580" r:id="rId62"/>
    <p:sldId id="582" r:id="rId63"/>
    <p:sldId id="581" r:id="rId64"/>
    <p:sldId id="349" r:id="rId65"/>
    <p:sldId id="528" r:id="rId66"/>
    <p:sldId id="492" r:id="rId67"/>
    <p:sldId id="493" r:id="rId68"/>
    <p:sldId id="529" r:id="rId69"/>
    <p:sldId id="40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Testing" id="{04E4D9A2-9F30-48F2-BB31-2180BB71D215}">
          <p14:sldIdLst>
            <p14:sldId id="603"/>
            <p14:sldId id="531"/>
            <p14:sldId id="532"/>
            <p14:sldId id="584"/>
            <p14:sldId id="533"/>
            <p14:sldId id="604"/>
            <p14:sldId id="534"/>
            <p14:sldId id="566"/>
            <p14:sldId id="536"/>
            <p14:sldId id="535"/>
            <p14:sldId id="546"/>
            <p14:sldId id="568"/>
            <p14:sldId id="571"/>
            <p14:sldId id="572"/>
          </p14:sldIdLst>
        </p14:section>
        <p14:section name="Integration" id="{0D142A48-2B53-4514-8C59-A385AF8FC6F6}">
          <p14:sldIdLst>
            <p14:sldId id="605"/>
            <p14:sldId id="537"/>
            <p14:sldId id="538"/>
            <p14:sldId id="539"/>
            <p14:sldId id="583"/>
          </p14:sldIdLst>
        </p14:section>
        <p14:section name="Selenium" id="{8ECB1EA8-6824-44FE-B4E1-F748F629596D}">
          <p14:sldIdLst>
            <p14:sldId id="606"/>
            <p14:sldId id="540"/>
            <p14:sldId id="542"/>
            <p14:sldId id="595"/>
            <p14:sldId id="597"/>
            <p14:sldId id="598"/>
            <p14:sldId id="600"/>
            <p14:sldId id="601"/>
            <p14:sldId id="602"/>
          </p14:sldIdLst>
        </p14:section>
        <p14:section name="Docker" id="{D1216012-7747-4004-A7E7-D735C66D8D2A}">
          <p14:sldIdLst>
            <p14:sldId id="607"/>
            <p14:sldId id="573"/>
            <p14:sldId id="576"/>
            <p14:sldId id="575"/>
            <p14:sldId id="574"/>
          </p14:sldIdLst>
        </p14:section>
        <p14:section name="Azure" id="{75B579BE-E322-4786-8232-CD115A76DDFF}">
          <p14:sldIdLst>
            <p14:sldId id="608"/>
            <p14:sldId id="545"/>
            <p14:sldId id="547"/>
            <p14:sldId id="550"/>
            <p14:sldId id="548"/>
            <p14:sldId id="549"/>
            <p14:sldId id="552"/>
            <p14:sldId id="551"/>
            <p14:sldId id="553"/>
            <p14:sldId id="554"/>
            <p14:sldId id="579"/>
            <p14:sldId id="556"/>
            <p14:sldId id="588"/>
            <p14:sldId id="557"/>
            <p14:sldId id="589"/>
            <p14:sldId id="559"/>
            <p14:sldId id="590"/>
            <p14:sldId id="561"/>
            <p14:sldId id="592"/>
            <p14:sldId id="563"/>
            <p14:sldId id="593"/>
            <p14:sldId id="565"/>
          </p14:sldIdLst>
        </p14:section>
        <p14:section name="Azure App Service" id="{C29AF4C7-F83E-4836-9B7A-53820306B2AE}">
          <p14:sldIdLst>
            <p14:sldId id="577"/>
            <p14:sldId id="578"/>
            <p14:sldId id="580"/>
            <p14:sldId id="582"/>
            <p14:sldId id="581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84" d="100"/>
          <a:sy n="84" d="100"/>
        </p:scale>
        <p:origin x="230" y="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4.12.2018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getting-started-dotnet-core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19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17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8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2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22.png"/><Relationship Id="rId10" Type="http://schemas.openxmlformats.org/officeDocument/2006/relationships/image" Target="../media/image116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114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23.jpe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27.gif"/><Relationship Id="rId5" Type="http://schemas.openxmlformats.org/officeDocument/2006/relationships/image" Target="../media/image124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26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Testing, Docker, Azure Services, Selenium, Deployment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Testing, Azure &amp; Deployment, CI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A28EB-5B12-4A7D-B682-FFC7830AC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65" y="1914612"/>
            <a:ext cx="4570961" cy="3454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Unit Testing </a:t>
            </a:r>
            <a:r>
              <a:rPr lang="en-US" sz="3100" dirty="0"/>
              <a:t>web apps is pretty much like casual unit testing</a:t>
            </a:r>
          </a:p>
          <a:p>
            <a:pPr lvl="1"/>
            <a:r>
              <a:rPr lang="en-US" sz="2900" dirty="0"/>
              <a:t>Writing test methods to test classes and methods (functionalities)</a:t>
            </a:r>
          </a:p>
          <a:p>
            <a:pPr lvl="2"/>
            <a:r>
              <a:rPr lang="en-US" sz="2700" dirty="0"/>
              <a:t>Testing individual code components (</a:t>
            </a:r>
            <a:r>
              <a:rPr lang="en-US" sz="2700" b="1" dirty="0">
                <a:solidFill>
                  <a:schemeClr val="bg1"/>
                </a:solidFill>
              </a:rPr>
              <a:t>units</a:t>
            </a:r>
            <a:r>
              <a:rPr lang="en-US" sz="2700" dirty="0"/>
              <a:t>) </a:t>
            </a:r>
          </a:p>
          <a:p>
            <a:pPr lvl="2"/>
            <a:r>
              <a:rPr lang="en-US" sz="2700" dirty="0"/>
              <a:t>Independently from the </a:t>
            </a:r>
            <a:r>
              <a:rPr lang="en-US" sz="2700" b="1" dirty="0">
                <a:solidFill>
                  <a:schemeClr val="bg1"/>
                </a:solidFill>
              </a:rPr>
              <a:t>infrastructure</a:t>
            </a:r>
            <a:endParaRPr lang="en-US" sz="2900" b="1" dirty="0">
              <a:solidFill>
                <a:schemeClr val="bg1"/>
              </a:solidFill>
            </a:endParaRPr>
          </a:p>
          <a:p>
            <a:pPr lvl="1"/>
            <a:r>
              <a:rPr lang="en-US" sz="2900" dirty="0"/>
              <a:t>You still use the same testing frameworks as in casual unit testing</a:t>
            </a:r>
          </a:p>
          <a:p>
            <a:r>
              <a:rPr lang="en-US" sz="3100" dirty="0"/>
              <a:t>When using a web frameworks such as </a:t>
            </a:r>
            <a:r>
              <a:rPr lang="en-US" sz="3100" b="1" dirty="0">
                <a:solidFill>
                  <a:schemeClr val="bg1"/>
                </a:solidFill>
              </a:rPr>
              <a:t>ASP.NET Core</a:t>
            </a:r>
          </a:p>
          <a:p>
            <a:pPr lvl="1"/>
            <a:r>
              <a:rPr lang="en-US" sz="2900" dirty="0"/>
              <a:t>Built-in logic does not need to be tested</a:t>
            </a:r>
          </a:p>
          <a:p>
            <a:pPr lvl="2"/>
            <a:r>
              <a:rPr lang="en-US" sz="2700" dirty="0"/>
              <a:t>It is already tested during the development of the framework itself</a:t>
            </a:r>
          </a:p>
          <a:p>
            <a:pPr lvl="1"/>
            <a:r>
              <a:rPr lang="en-US" sz="2900" dirty="0"/>
              <a:t>You still need to test your custom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D67F-2956-4461-830E-C604B1370C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/>
          <a:lstStyle/>
          <a:p>
            <a:r>
              <a:rPr lang="en-US" sz="3200" b="1" i="1" dirty="0">
                <a:solidFill>
                  <a:schemeClr val="bg1"/>
                </a:solidFill>
              </a:rPr>
              <a:t>Mocking</a:t>
            </a:r>
            <a:r>
              <a:rPr lang="en-US" sz="3200" i="1" dirty="0"/>
              <a:t> – something made as an imitation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Mocking</a:t>
            </a:r>
            <a:r>
              <a:rPr lang="en-US" sz="3200" dirty="0"/>
              <a:t> is a software practice, primarily used in </a:t>
            </a:r>
            <a:r>
              <a:rPr lang="en-US" sz="3200" b="1" dirty="0">
                <a:solidFill>
                  <a:schemeClr val="bg1"/>
                </a:solidFill>
              </a:rPr>
              <a:t>Unit Testing</a:t>
            </a:r>
          </a:p>
          <a:p>
            <a:pPr lvl="1"/>
            <a:r>
              <a:rPr lang="en-US" sz="3000" dirty="0"/>
              <a:t>An object under test may have </a:t>
            </a:r>
            <a:r>
              <a:rPr lang="en-US" sz="3000" b="1" dirty="0">
                <a:solidFill>
                  <a:schemeClr val="bg1"/>
                </a:solidFill>
              </a:rPr>
              <a:t>dependencies</a:t>
            </a:r>
            <a:r>
              <a:rPr lang="en-US" sz="3000" dirty="0"/>
              <a:t> on other objects</a:t>
            </a:r>
          </a:p>
          <a:p>
            <a:pPr lvl="1"/>
            <a:r>
              <a:rPr lang="en-US" sz="3000" dirty="0"/>
              <a:t>To </a:t>
            </a:r>
            <a:r>
              <a:rPr lang="en-US" sz="3000" b="1" dirty="0">
                <a:solidFill>
                  <a:schemeClr val="bg1"/>
                </a:solidFill>
              </a:rPr>
              <a:t>isolate</a:t>
            </a:r>
            <a:r>
              <a:rPr lang="en-US" sz="3000" dirty="0"/>
              <a:t> the behavior, the other objects are replaced</a:t>
            </a:r>
          </a:p>
          <a:p>
            <a:pPr lvl="2"/>
            <a:r>
              <a:rPr lang="en-US" sz="2800" dirty="0"/>
              <a:t>The replacements are </a:t>
            </a:r>
            <a:r>
              <a:rPr lang="en-US" sz="2800" b="1" dirty="0">
                <a:solidFill>
                  <a:schemeClr val="bg1"/>
                </a:solidFill>
              </a:rPr>
              <a:t>mocked objects</a:t>
            </a:r>
          </a:p>
          <a:p>
            <a:pPr lvl="2"/>
            <a:r>
              <a:rPr lang="en-US" sz="2800" dirty="0"/>
              <a:t>The mocked objects </a:t>
            </a:r>
            <a:r>
              <a:rPr lang="en-US" sz="2800" b="1" dirty="0">
                <a:solidFill>
                  <a:schemeClr val="bg1"/>
                </a:solidFill>
              </a:rPr>
              <a:t>simulate</a:t>
            </a:r>
            <a:r>
              <a:rPr lang="en-US" sz="2800" dirty="0"/>
              <a:t> the behavior of the </a:t>
            </a:r>
            <a:r>
              <a:rPr lang="en-US" sz="2800" b="1" dirty="0">
                <a:solidFill>
                  <a:schemeClr val="bg1"/>
                </a:solidFill>
              </a:rPr>
              <a:t>real objects</a:t>
            </a:r>
          </a:p>
          <a:p>
            <a:pPr lvl="1"/>
            <a:r>
              <a:rPr lang="en-US" sz="3000" dirty="0"/>
              <a:t>Useful if the real objects are </a:t>
            </a:r>
            <a:r>
              <a:rPr lang="en-US" sz="3000" dirty="0">
                <a:solidFill>
                  <a:schemeClr val="bg1"/>
                </a:solidFill>
              </a:rPr>
              <a:t>impractical</a:t>
            </a:r>
            <a:r>
              <a:rPr lang="en-US" sz="3000" dirty="0"/>
              <a:t> / </a:t>
            </a:r>
            <a:r>
              <a:rPr lang="en-US" sz="3000" dirty="0">
                <a:solidFill>
                  <a:schemeClr val="bg1"/>
                </a:solidFill>
              </a:rPr>
              <a:t>incorporate</a:t>
            </a:r>
            <a:r>
              <a:rPr lang="en-US" sz="3000" dirty="0"/>
              <a:t> to the unit test</a:t>
            </a:r>
          </a:p>
          <a:p>
            <a:r>
              <a:rPr lang="en-US" sz="3200" dirty="0"/>
              <a:t>Basically, </a:t>
            </a:r>
            <a:r>
              <a:rPr lang="en-US" sz="3200" b="1" dirty="0">
                <a:solidFill>
                  <a:schemeClr val="bg1"/>
                </a:solidFill>
              </a:rPr>
              <a:t>Mocking</a:t>
            </a:r>
            <a:r>
              <a:rPr lang="en-US" sz="3200" dirty="0"/>
              <a:t> is creating objects that </a:t>
            </a:r>
            <a:r>
              <a:rPr lang="en-US" sz="3200" b="1" dirty="0">
                <a:solidFill>
                  <a:schemeClr val="bg1"/>
                </a:solidFill>
              </a:rPr>
              <a:t>simulate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45352"/>
          </a:xfrm>
        </p:spPr>
        <p:txBody>
          <a:bodyPr>
            <a:normAutofit/>
          </a:bodyPr>
          <a:lstStyle/>
          <a:p>
            <a:r>
              <a:rPr lang="en-US" sz="3200" dirty="0"/>
              <a:t>Testing a simple service with mocking in an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D67F-2956-4461-830E-C604B1370C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E7E1464-9F38-4BA8-ADA2-908978A83C7E}"/>
              </a:ext>
            </a:extLst>
          </p:cNvPr>
          <p:cNvSpPr txBox="1">
            <a:spLocks/>
          </p:cNvSpPr>
          <p:nvPr/>
        </p:nvSpPr>
        <p:spPr>
          <a:xfrm>
            <a:off x="328744" y="1752385"/>
            <a:ext cx="4900343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A23070-78FB-4FD9-B114-E1B5051BB0C2}"/>
              </a:ext>
            </a:extLst>
          </p:cNvPr>
          <p:cNvSpPr txBox="1">
            <a:spLocks/>
          </p:cNvSpPr>
          <p:nvPr/>
        </p:nvSpPr>
        <p:spPr>
          <a:xfrm>
            <a:off x="328744" y="3268129"/>
            <a:ext cx="4900343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interface IUserRepository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List&lt;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5DA40-9072-4E60-BB6D-0F483F7DE96D}"/>
              </a:ext>
            </a:extLst>
          </p:cNvPr>
          <p:cNvSpPr txBox="1">
            <a:spLocks/>
          </p:cNvSpPr>
          <p:nvPr/>
        </p:nvSpPr>
        <p:spPr>
          <a:xfrm>
            <a:off x="5394519" y="1752385"/>
            <a:ext cx="6386304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interface 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UserProfile FindUserByUsername(string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A5715A6-056D-493E-AB23-E3D6743F6233}"/>
              </a:ext>
            </a:extLst>
          </p:cNvPr>
          <p:cNvSpPr txBox="1">
            <a:spLocks/>
          </p:cNvSpPr>
          <p:nvPr/>
        </p:nvSpPr>
        <p:spPr>
          <a:xfrm>
            <a:off x="5394519" y="3000185"/>
            <a:ext cx="6386304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IUserRepository userRepository;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UserService(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userRepository)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userRepository;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UserProfile FindUserByUsername(string username)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=&gt;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userRepository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.SingleOrDefault(u =&gt; u.Username ==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4E037-F146-4318-9D50-A2F5545CA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4" y="4500289"/>
            <a:ext cx="2133102" cy="2133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246F7D-AC19-418F-AF7B-193200A96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962" y="44952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A4AFC-A048-4CD2-BDA4-C950A7B10C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45352"/>
          </a:xfrm>
        </p:spPr>
        <p:txBody>
          <a:bodyPr>
            <a:normAutofit/>
          </a:bodyPr>
          <a:lstStyle/>
          <a:p>
            <a:r>
              <a:rPr lang="en-US" sz="3200" dirty="0"/>
              <a:t>Testing a simple service with mocking in an ASP.NET Core app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F617E-8FD4-4A4B-A0D1-528C5ABE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A5715A6-056D-493E-AB23-E3D6743F6233}"/>
              </a:ext>
            </a:extLst>
          </p:cNvPr>
          <p:cNvSpPr txBox="1">
            <a:spLocks/>
          </p:cNvSpPr>
          <p:nvPr/>
        </p:nvSpPr>
        <p:spPr>
          <a:xfrm>
            <a:off x="278057" y="1893270"/>
            <a:ext cx="4696229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UserServiceTests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List&lt;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GetTestData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return new List&lt;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Username 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Password = "123"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},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Username = "Ivo",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Password 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Pivo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};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F672897-E0CA-4250-A02F-F0D4D3307DE3}"/>
              </a:ext>
            </a:extLst>
          </p:cNvPr>
          <p:cNvSpPr txBox="1">
            <a:spLocks/>
          </p:cNvSpPr>
          <p:nvPr/>
        </p:nvSpPr>
        <p:spPr>
          <a:xfrm>
            <a:off x="5018113" y="1893270"/>
            <a:ext cx="6946558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UserServiceTests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Fact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Method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_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ReturnsCorrect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_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WhenCorrectIsGiven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repo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Mock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IUserRepository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repo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Setup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(r =&gt;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r.GetAllUsers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Returns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GetTestData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 = 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repo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Object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user =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service.FindUserByUsername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Assert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Assert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123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476BBF6B-47AD-415E-813E-396047FF8A33}"/>
              </a:ext>
            </a:extLst>
          </p:cNvPr>
          <p:cNvSpPr txBox="1"/>
          <p:nvPr/>
        </p:nvSpPr>
        <p:spPr>
          <a:xfrm>
            <a:off x="5444518" y="6093118"/>
            <a:ext cx="6093748" cy="539736"/>
          </a:xfrm>
          <a:prstGeom prst="rect">
            <a:avLst/>
          </a:prstGeom>
          <a:solidFill>
            <a:schemeClr val="bg2">
              <a:alpha val="15000"/>
            </a:schemeClr>
          </a:solidFill>
          <a:ln w="12700">
            <a:solidFill>
              <a:schemeClr val="bg2"/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The testing is performed, using </a:t>
            </a:r>
            <a:r>
              <a:rPr lang="en-US" sz="2000" dirty="0">
                <a:hlinkClick r:id="rId2"/>
              </a:rPr>
              <a:t>xUnit</a:t>
            </a:r>
            <a:r>
              <a:rPr lang="en-US" sz="2000" dirty="0"/>
              <a:t> testing framework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70129CB-DC8A-4DD3-867A-BEEDA0F1B20F}"/>
              </a:ext>
            </a:extLst>
          </p:cNvPr>
          <p:cNvSpPr/>
          <p:nvPr/>
        </p:nvSpPr>
        <p:spPr bwMode="auto">
          <a:xfrm>
            <a:off x="9138505" y="1698505"/>
            <a:ext cx="2775438" cy="1128498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installed: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Moq</a:t>
            </a:r>
          </a:p>
        </p:txBody>
      </p:sp>
    </p:spTree>
    <p:extLst>
      <p:ext uri="{BB962C8B-B14F-4D97-AF65-F5344CB8AC3E}">
        <p14:creationId xmlns:p14="http://schemas.microsoft.com/office/powerpoint/2010/main" val="126952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100" b="1" dirty="0">
                <a:solidFill>
                  <a:schemeClr val="bg1"/>
                </a:solidFill>
              </a:rPr>
              <a:t>Services</a:t>
            </a:r>
            <a:r>
              <a:rPr lang="en-US" sz="3100" dirty="0"/>
              <a:t>, accessing a </a:t>
            </a:r>
            <a:r>
              <a:rPr lang="en-US" sz="3100" b="1" dirty="0">
                <a:solidFill>
                  <a:schemeClr val="bg1"/>
                </a:solidFill>
              </a:rPr>
              <a:t>Database</a:t>
            </a:r>
            <a:r>
              <a:rPr lang="en-US" sz="3100" dirty="0"/>
              <a:t>, can (and should) also be tested</a:t>
            </a:r>
          </a:p>
          <a:p>
            <a:pPr lvl="1"/>
            <a:r>
              <a:rPr lang="en-US" sz="2900" dirty="0"/>
              <a:t>When testing such Services, you don’t create a new Database</a:t>
            </a:r>
          </a:p>
          <a:p>
            <a:pPr lvl="2"/>
            <a:r>
              <a:rPr lang="en-US" sz="2700" dirty="0"/>
              <a:t>This would, otherwise, overload the Database Server</a:t>
            </a:r>
          </a:p>
          <a:p>
            <a:pPr lvl="1"/>
            <a:r>
              <a:rPr lang="en-US" sz="2900" dirty="0"/>
              <a:t>When testing such Service, you use </a:t>
            </a:r>
            <a:r>
              <a:rPr lang="en-US" sz="2900" b="1" dirty="0">
                <a:solidFill>
                  <a:schemeClr val="bg1"/>
                </a:solidFill>
              </a:rPr>
              <a:t>In-Memory Database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EF Core </a:t>
            </a:r>
            <a:r>
              <a:rPr lang="en-US" sz="3100" dirty="0"/>
              <a:t>provides an </a:t>
            </a:r>
            <a:r>
              <a:rPr lang="en-US" sz="3100" b="1" dirty="0">
                <a:solidFill>
                  <a:schemeClr val="bg1"/>
                </a:solidFill>
              </a:rPr>
              <a:t>In-Memory Database</a:t>
            </a:r>
          </a:p>
          <a:p>
            <a:pPr lvl="1"/>
            <a:r>
              <a:rPr lang="en-US" sz="2900" dirty="0"/>
              <a:t>Included with the </a:t>
            </a:r>
            <a:r>
              <a:rPr lang="en-US" sz="2900" b="1" dirty="0" err="1">
                <a:solidFill>
                  <a:schemeClr val="bg1"/>
                </a:solidFill>
              </a:rPr>
              <a:t>Microsoft</a:t>
            </a:r>
            <a:r>
              <a:rPr lang="en-US" sz="2900" dirty="0" err="1"/>
              <a:t>.</a:t>
            </a:r>
            <a:r>
              <a:rPr lang="en-US" sz="2900" b="1" dirty="0" err="1">
                <a:solidFill>
                  <a:schemeClr val="bg1"/>
                </a:solidFill>
              </a:rPr>
              <a:t>EntityFrameworkCore</a:t>
            </a:r>
            <a:r>
              <a:rPr lang="en-US" sz="2900" dirty="0" err="1"/>
              <a:t>.</a:t>
            </a:r>
            <a:r>
              <a:rPr lang="en-US" sz="2900" b="1" dirty="0" err="1">
                <a:solidFill>
                  <a:schemeClr val="bg1"/>
                </a:solidFill>
              </a:rPr>
              <a:t>InMemory</a:t>
            </a:r>
            <a:r>
              <a:rPr lang="en-US" sz="2900" dirty="0"/>
              <a:t> package</a:t>
            </a:r>
          </a:p>
          <a:p>
            <a:pPr lvl="1"/>
            <a:r>
              <a:rPr lang="en-US" sz="2900" dirty="0"/>
              <a:t>The In-Memory is </a:t>
            </a:r>
            <a:r>
              <a:rPr lang="en-US" sz="2900" b="1" dirty="0">
                <a:solidFill>
                  <a:schemeClr val="bg1"/>
                </a:solidFill>
              </a:rPr>
              <a:t>non-relational</a:t>
            </a:r>
            <a:r>
              <a:rPr lang="en-US" sz="2900" dirty="0"/>
              <a:t>, and it doesn’t have to be</a:t>
            </a:r>
          </a:p>
          <a:p>
            <a:pPr lvl="1"/>
            <a:r>
              <a:rPr lang="en-US" sz="2900" dirty="0"/>
              <a:t>The In-Memory database’s general purpose is to be a </a:t>
            </a:r>
            <a:r>
              <a:rPr lang="en-US" sz="2900" b="1" dirty="0">
                <a:solidFill>
                  <a:schemeClr val="bg1"/>
                </a:solidFill>
              </a:rPr>
              <a:t>testing database</a:t>
            </a:r>
          </a:p>
        </p:txBody>
      </p:sp>
    </p:spTree>
    <p:extLst>
      <p:ext uri="{BB962C8B-B14F-4D97-AF65-F5344CB8AC3E}">
        <p14:creationId xmlns:p14="http://schemas.microsoft.com/office/powerpoint/2010/main" val="2222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4C6A6CF-19C8-40DA-9534-13E7AC340D7E}"/>
              </a:ext>
            </a:extLst>
          </p:cNvPr>
          <p:cNvSpPr txBox="1">
            <a:spLocks/>
          </p:cNvSpPr>
          <p:nvPr/>
        </p:nvSpPr>
        <p:spPr>
          <a:xfrm>
            <a:off x="261712" y="1769649"/>
            <a:ext cx="4991583" cy="15978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50A7216-2789-44F7-A6C3-A5941CB7B8BC}"/>
              </a:ext>
            </a:extLst>
          </p:cNvPr>
          <p:cNvSpPr txBox="1">
            <a:spLocks/>
          </p:cNvSpPr>
          <p:nvPr/>
        </p:nvSpPr>
        <p:spPr>
          <a:xfrm>
            <a:off x="260249" y="3657102"/>
            <a:ext cx="943474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IUserService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AppDbContext appDbContext;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UserService(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appDbContext)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appDbContext;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UserProfile FindUserByUsername(string username)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=&gt; this.appDbContext.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.SingleOrDefault(u =&gt; u.Username == username);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9C3A60B-9282-45E5-BAA5-CBC7B6D1A341}"/>
              </a:ext>
            </a:extLst>
          </p:cNvPr>
          <p:cNvSpPr txBox="1">
            <a:spLocks/>
          </p:cNvSpPr>
          <p:nvPr/>
        </p:nvSpPr>
        <p:spPr>
          <a:xfrm>
            <a:off x="5324604" y="1769649"/>
            <a:ext cx="6755203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DbContext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AppDbContext(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options)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(options) {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DbSet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UserProfiles { get; set;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E42D9-7B51-4191-94C4-0284E3137F9C}"/>
              </a:ext>
            </a:extLst>
          </p:cNvPr>
          <p:cNvGrpSpPr/>
          <p:nvPr/>
        </p:nvGrpSpPr>
        <p:grpSpPr>
          <a:xfrm>
            <a:off x="9694989" y="3657102"/>
            <a:ext cx="2524875" cy="2993996"/>
            <a:chOff x="9737993" y="3582308"/>
            <a:chExt cx="2524875" cy="2993996"/>
          </a:xfrm>
        </p:grpSpPr>
        <p:pic>
          <p:nvPicPr>
            <p:cNvPr id="9" name="Graphic 8" descr="Disk">
              <a:extLst>
                <a:ext uri="{FF2B5EF4-FFF2-40B4-BE49-F238E27FC236}">
                  <a16:creationId xmlns:a16="http://schemas.microsoft.com/office/drawing/2014/main" id="{62B77B3D-E7CD-4CFF-B207-A231CE47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1039" y="3582308"/>
              <a:ext cx="637311" cy="637311"/>
            </a:xfrm>
            <a:prstGeom prst="rect">
              <a:avLst/>
            </a:prstGeom>
          </p:spPr>
        </p:pic>
        <p:pic>
          <p:nvPicPr>
            <p:cNvPr id="11" name="Graphic 10" descr="Stopwatch">
              <a:extLst>
                <a:ext uri="{FF2B5EF4-FFF2-40B4-BE49-F238E27FC236}">
                  <a16:creationId xmlns:a16="http://schemas.microsoft.com/office/drawing/2014/main" id="{B5BBF7EC-42F9-4A6D-87AB-57C2B543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37993" y="4072701"/>
              <a:ext cx="1088959" cy="1088959"/>
            </a:xfrm>
            <a:prstGeom prst="rect">
              <a:avLst/>
            </a:prstGeom>
          </p:spPr>
        </p:pic>
        <p:pic>
          <p:nvPicPr>
            <p:cNvPr id="13" name="Graphic 12" descr="Database">
              <a:extLst>
                <a:ext uri="{FF2B5EF4-FFF2-40B4-BE49-F238E27FC236}">
                  <a16:creationId xmlns:a16="http://schemas.microsoft.com/office/drawing/2014/main" id="{700B4099-F246-4D8F-8963-DA4BC74AE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869956" y="3905150"/>
              <a:ext cx="1392912" cy="1392912"/>
            </a:xfrm>
            <a:prstGeom prst="rect">
              <a:avLst/>
            </a:prstGeom>
          </p:spPr>
        </p:pic>
        <p:pic>
          <p:nvPicPr>
            <p:cNvPr id="15" name="Graphic 14" descr="Checklist">
              <a:extLst>
                <a:ext uri="{FF2B5EF4-FFF2-40B4-BE49-F238E27FC236}">
                  <a16:creationId xmlns:a16="http://schemas.microsoft.com/office/drawing/2014/main" id="{D165A486-CE4C-4CC1-931C-5BDE6298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59492" y="4747446"/>
              <a:ext cx="1828858" cy="182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960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D449D74-D0AA-400D-A941-8BAF12BBD151}"/>
              </a:ext>
            </a:extLst>
          </p:cNvPr>
          <p:cNvSpPr txBox="1">
            <a:spLocks/>
          </p:cNvSpPr>
          <p:nvPr/>
        </p:nvSpPr>
        <p:spPr>
          <a:xfrm>
            <a:off x="709564" y="1785616"/>
            <a:ext cx="10772872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UserServiceTests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Method_ReturnsCorrect_WhenCorrectIsGiven()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options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DbContextOptionsBuilder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UseInMemoryDatabase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(databaseName: "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Find_User_Database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Give a Unique name to the DB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.Options;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using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(var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(options))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 Testing Data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dbContext.UserProfiles.AddRange(GetTestData());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dbContext.SaveChanges();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UserProfile user = null;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59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B5-80CB-4E1B-92B6-4C8DCDBF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In-memory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F9379-E995-4A91-8BED-9765A431F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8AA3-A388-4A85-A904-15EA0859FB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659052"/>
          </a:xfrm>
        </p:spPr>
        <p:txBody>
          <a:bodyPr/>
          <a:lstStyle/>
          <a:p>
            <a:r>
              <a:rPr lang="en-US" sz="3100" dirty="0"/>
              <a:t>Using EF Core’s In-Memory Database in Unit Tests</a:t>
            </a:r>
            <a:endParaRPr lang="en-US" sz="2900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D449D74-D0AA-400D-A941-8BAF12BBD151}"/>
              </a:ext>
            </a:extLst>
          </p:cNvPr>
          <p:cNvSpPr txBox="1">
            <a:spLocks/>
          </p:cNvSpPr>
          <p:nvPr/>
        </p:nvSpPr>
        <p:spPr>
          <a:xfrm>
            <a:off x="334108" y="1785616"/>
            <a:ext cx="11421207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UserServiceTests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Method_ReturnsCorrect_WhenCorrectIsGiven()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using 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AppDbContext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 Context again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 = new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UserService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dbContext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Pass it to Service as dependency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user =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service.FindUserByUsername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Find the User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!=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"Broken...");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Check if the User is null (we set it to null initially)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user.Username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Pesho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Assert.True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user.Password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"123", "Broken...");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4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A6EAE-508F-4BE8-A208-03442A885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44" y="1276234"/>
            <a:ext cx="2465510" cy="24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828A7-0FB5-4785-A321-336495A99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Integration Testing </a:t>
            </a:r>
            <a:r>
              <a:rPr lang="en-US" sz="3200" dirty="0"/>
              <a:t>ensures app components:</a:t>
            </a:r>
          </a:p>
          <a:p>
            <a:pPr lvl="1"/>
            <a:r>
              <a:rPr lang="en-US" sz="3000" dirty="0"/>
              <a:t>Function correctly at the level of the infrastructure</a:t>
            </a:r>
          </a:p>
          <a:p>
            <a:pPr lvl="2"/>
            <a:r>
              <a:rPr lang="en-US" sz="2800" dirty="0"/>
              <a:t>Database, File System, Network, Pipelines etc.</a:t>
            </a:r>
          </a:p>
          <a:p>
            <a:pPr lvl="1"/>
            <a:r>
              <a:rPr lang="en-US" sz="3000" dirty="0"/>
              <a:t>Work together correctly to produce expected results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Integration Tests </a:t>
            </a:r>
            <a:r>
              <a:rPr lang="en-US" sz="3200" dirty="0"/>
              <a:t>are far more complicated than </a:t>
            </a:r>
            <a:r>
              <a:rPr lang="en-US" sz="3200" b="1" dirty="0">
                <a:solidFill>
                  <a:schemeClr val="bg1"/>
                </a:solidFill>
              </a:rPr>
              <a:t>Unit Tests</a:t>
            </a:r>
          </a:p>
          <a:p>
            <a:pPr lvl="1"/>
            <a:r>
              <a:rPr lang="en-US" sz="3000" dirty="0"/>
              <a:t>Use </a:t>
            </a:r>
            <a:r>
              <a:rPr lang="en-US" sz="3000" b="1" dirty="0">
                <a:solidFill>
                  <a:schemeClr val="bg1"/>
                </a:solidFill>
              </a:rPr>
              <a:t>actual components</a:t>
            </a:r>
            <a:r>
              <a:rPr lang="en-US" sz="3000" dirty="0"/>
              <a:t>, rather than mocked such</a:t>
            </a:r>
          </a:p>
          <a:p>
            <a:pPr lvl="1"/>
            <a:r>
              <a:rPr lang="en-US" sz="3000" dirty="0"/>
              <a:t>Require more code and data processing</a:t>
            </a:r>
          </a:p>
          <a:p>
            <a:pPr lvl="1"/>
            <a:r>
              <a:rPr lang="en-US" sz="3000" dirty="0"/>
              <a:t>Take longer time develop, run and process</a:t>
            </a:r>
          </a:p>
          <a:p>
            <a:pPr lvl="1"/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8EACED-9E76-4CB3-AF5B-9B52E8A3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CFED1-28D2-4A34-B01C-E156348F67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296E0-EE06-4563-BCD8-6AF6266E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02" y="4086109"/>
            <a:ext cx="2465510" cy="246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F6D1B-712E-42FF-B8E6-F9CB3F98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97" y="1521069"/>
            <a:ext cx="2318857" cy="177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/>
              <a:t>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Integration Testing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Selenium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Selenium Integration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Azure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App Service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DevOps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Azure Insights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Docker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B7254-4057-489B-98C8-8E4B8E998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supports </a:t>
            </a:r>
            <a:r>
              <a:rPr lang="en-US" sz="3000" b="1" dirty="0">
                <a:solidFill>
                  <a:schemeClr val="bg1"/>
                </a:solidFill>
              </a:rPr>
              <a:t>Integration Testing </a:t>
            </a:r>
            <a:r>
              <a:rPr lang="en-US" sz="3000" dirty="0"/>
              <a:t>using a </a:t>
            </a:r>
            <a:r>
              <a:rPr lang="en-US" sz="3000" b="1" dirty="0">
                <a:solidFill>
                  <a:schemeClr val="bg1"/>
                </a:solidFill>
              </a:rPr>
              <a:t>Unit Test framework</a:t>
            </a:r>
          </a:p>
          <a:p>
            <a:pPr lvl="1"/>
            <a:r>
              <a:rPr lang="en-US" sz="2800" dirty="0"/>
              <a:t>The framework has an integrated web host and in-memory test server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Integration Tests </a:t>
            </a:r>
            <a:r>
              <a:rPr lang="en-US" sz="3000" dirty="0"/>
              <a:t>follow a sequence of events</a:t>
            </a:r>
          </a:p>
          <a:p>
            <a:pPr lvl="1"/>
            <a:r>
              <a:rPr lang="en-US" sz="2800" dirty="0"/>
              <a:t>The app’s web host must be configured</a:t>
            </a:r>
          </a:p>
          <a:p>
            <a:pPr lvl="1"/>
            <a:r>
              <a:rPr lang="en-US" sz="2800" dirty="0"/>
              <a:t>A test server client is created to submit requests to the app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Arrange</a:t>
            </a:r>
            <a:r>
              <a:rPr lang="en-US" sz="2800" dirty="0"/>
              <a:t>] The test app prepares a request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Act</a:t>
            </a:r>
            <a:r>
              <a:rPr lang="en-US" sz="2800" dirty="0"/>
              <a:t>] The client submits the request and receives a response</a:t>
            </a:r>
          </a:p>
          <a:p>
            <a:pPr lvl="1"/>
            <a:r>
              <a:rPr lang="en-US" sz="2800" dirty="0"/>
              <a:t>[</a:t>
            </a:r>
            <a:r>
              <a:rPr lang="en-US" sz="2800" b="1" dirty="0">
                <a:solidFill>
                  <a:schemeClr val="bg1"/>
                </a:solidFill>
              </a:rPr>
              <a:t>Assert</a:t>
            </a:r>
            <a:r>
              <a:rPr lang="en-US" sz="2800" dirty="0"/>
              <a:t>] The actual response is validated based on expected result</a:t>
            </a:r>
          </a:p>
          <a:p>
            <a:pPr lvl="1"/>
            <a:r>
              <a:rPr lang="en-US" sz="2800" dirty="0"/>
              <a:t>After all tests have run, the results are reported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65A120-B578-4C3F-B5B2-72F801149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A8C3-6515-4BFC-9DE2-C9803A44E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5B953-46AA-4DFD-AF06-1279BD6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019C5-1EF0-4A16-B5C2-03DEA3AB2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5A00C5A-6068-41ED-ACEC-85AECF884A31}"/>
              </a:ext>
            </a:extLst>
          </p:cNvPr>
          <p:cNvSpPr txBox="1">
            <a:spLocks/>
          </p:cNvSpPr>
          <p:nvPr/>
        </p:nvSpPr>
        <p:spPr>
          <a:xfrm>
            <a:off x="190405" y="1365408"/>
            <a:ext cx="8276587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IntegrationTest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IClassFixture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WebApplicationFactory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factory;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IntegrationTest(WebApplicationFactory&lt;Startup&gt; factory)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this.factory = factory;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C243A5A-177B-407D-98AD-393C9BA36C5A}"/>
              </a:ext>
            </a:extLst>
          </p:cNvPr>
          <p:cNvSpPr txBox="1">
            <a:spLocks/>
          </p:cNvSpPr>
          <p:nvPr/>
        </p:nvSpPr>
        <p:spPr>
          <a:xfrm>
            <a:off x="190405" y="4027936"/>
            <a:ext cx="9621811" cy="22956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IntegrationTest : IClassFixture&lt;WebApplicationFactory&lt;Startup&gt;&gt;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Theory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("/About")]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InlineData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("/Contacts")]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Test_EndpointReturnSuccessAndCorrectContentType(string url)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435F9A6-4E75-4D36-86EB-5154E6E26AC7}"/>
              </a:ext>
            </a:extLst>
          </p:cNvPr>
          <p:cNvSpPr/>
          <p:nvPr/>
        </p:nvSpPr>
        <p:spPr bwMode="auto">
          <a:xfrm>
            <a:off x="1026477" y="2619832"/>
            <a:ext cx="4248200" cy="729762"/>
          </a:xfrm>
          <a:prstGeom prst="wedgeRoundRectCallout">
            <a:avLst>
              <a:gd name="adj1" fmla="val 31604"/>
              <a:gd name="adj2" fmla="val -10376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WebApplicationFactory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TEntryPoint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used to create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TestServer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997E071-A2A8-4EC9-BE5A-0945D542F7BC}"/>
              </a:ext>
            </a:extLst>
          </p:cNvPr>
          <p:cNvSpPr/>
          <p:nvPr/>
        </p:nvSpPr>
        <p:spPr bwMode="auto">
          <a:xfrm>
            <a:off x="5715095" y="2285201"/>
            <a:ext cx="3007727" cy="1399023"/>
          </a:xfrm>
          <a:prstGeom prst="wedgeRoundRectCallout">
            <a:avLst>
              <a:gd name="adj1" fmla="val -64973"/>
              <a:gd name="adj2" fmla="val -49994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TEntryPoint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entry point of the Tested App. Usually that is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Startup.cs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18E5529-A7CC-466D-987C-4FE07335CF8C}"/>
              </a:ext>
            </a:extLst>
          </p:cNvPr>
          <p:cNvSpPr/>
          <p:nvPr/>
        </p:nvSpPr>
        <p:spPr bwMode="auto">
          <a:xfrm>
            <a:off x="8907410" y="1365408"/>
            <a:ext cx="3007727" cy="1861369"/>
          </a:xfrm>
          <a:prstGeom prst="wedgeRoundRectCallout">
            <a:avLst>
              <a:gd name="adj1" fmla="val -104144"/>
              <a:gd name="adj2" fmla="val -2925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IClassFixture interface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indicates the class contains tests and provides shared object instances across tests in the class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F35C049-DB97-4D27-93B8-296727939672}"/>
              </a:ext>
            </a:extLst>
          </p:cNvPr>
          <p:cNvSpPr/>
          <p:nvPr/>
        </p:nvSpPr>
        <p:spPr bwMode="auto">
          <a:xfrm>
            <a:off x="2215000" y="4150753"/>
            <a:ext cx="2365794" cy="792077"/>
          </a:xfrm>
          <a:prstGeom prst="wedgeRoundRectCallout">
            <a:avLst>
              <a:gd name="adj1" fmla="val -74257"/>
              <a:gd name="adj2" fmla="val 39917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to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test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8CB61FB-3858-49F7-80C2-E43815357A22}"/>
              </a:ext>
            </a:extLst>
          </p:cNvPr>
          <p:cNvSpPr/>
          <p:nvPr/>
        </p:nvSpPr>
        <p:spPr bwMode="auto">
          <a:xfrm>
            <a:off x="4662193" y="4631672"/>
            <a:ext cx="2635422" cy="792077"/>
          </a:xfrm>
          <a:prstGeom prst="wedgeRoundRectCallout">
            <a:avLst>
              <a:gd name="adj1" fmla="val -105103"/>
              <a:gd name="adj2" fmla="val 48797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to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the test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84CCA15-F4DC-4938-BCF8-815C50C144B2}"/>
              </a:ext>
            </a:extLst>
          </p:cNvPr>
          <p:cNvSpPr/>
          <p:nvPr/>
        </p:nvSpPr>
        <p:spPr bwMode="auto">
          <a:xfrm>
            <a:off x="7876536" y="3917716"/>
            <a:ext cx="4038601" cy="1788541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Microsoft.AspNetCore.Mvc.Testing</a:t>
            </a:r>
          </a:p>
        </p:txBody>
      </p:sp>
    </p:spTree>
    <p:extLst>
      <p:ext uri="{BB962C8B-B14F-4D97-AF65-F5344CB8AC3E}">
        <p14:creationId xmlns:p14="http://schemas.microsoft.com/office/powerpoint/2010/main" val="29153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E1BA40-273B-4952-8338-B4E73C43D1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000" dirty="0"/>
              <a:t>This </a:t>
            </a:r>
            <a:r>
              <a:rPr lang="en-US" sz="3000" b="1" dirty="0">
                <a:solidFill>
                  <a:schemeClr val="bg1"/>
                </a:solidFill>
              </a:rPr>
              <a:t>integration test</a:t>
            </a:r>
            <a:r>
              <a:rPr lang="en-US" sz="3000" dirty="0"/>
              <a:t>, simply tests response </a:t>
            </a:r>
            <a:r>
              <a:rPr lang="en-US" sz="3000" b="1" dirty="0">
                <a:solidFill>
                  <a:schemeClr val="bg1"/>
                </a:solidFill>
              </a:rPr>
              <a:t>status code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chemeClr val="bg1"/>
                </a:solidFill>
              </a:rPr>
              <a:t>content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85B953-46AA-4DFD-AF06-1279BD6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Testing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019C5-1EF0-4A16-B5C2-03DEA3AB23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341DB8F-41E5-42FF-8650-7B34D8E271E3}"/>
              </a:ext>
            </a:extLst>
          </p:cNvPr>
          <p:cNvSpPr txBox="1">
            <a:spLocks/>
          </p:cNvSpPr>
          <p:nvPr/>
        </p:nvSpPr>
        <p:spPr>
          <a:xfrm>
            <a:off x="779537" y="1716860"/>
            <a:ext cx="10632925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IntegrationTest : IClassFixture&lt;WebApplicationFactory&lt;Startup&gt;&gt;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[Theory]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[InlineData("/About")]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[InlineData("/Contacts")]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async Task Test_EndpointReturnSuccessAndCorrectContentType(string url)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//Arrange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client = this.factory.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Creates a HttpClient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//Act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response = await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(url);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Simulates a Get Request to the given URL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//Assert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response.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EnsureSuccessStatusCode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200 - 299 (SUCCESS)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Assert.Equal("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text/html; charset=utf-8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response.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Headers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B97CE49-A2CD-4748-AC7E-1E3A6A02FE7C}"/>
              </a:ext>
            </a:extLst>
          </p:cNvPr>
          <p:cNvSpPr/>
          <p:nvPr/>
        </p:nvSpPr>
        <p:spPr bwMode="auto">
          <a:xfrm>
            <a:off x="7373861" y="2168048"/>
            <a:ext cx="4038601" cy="1111484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 will need the following NuGet package installed</a:t>
            </a:r>
          </a:p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Microsoft.AspNetCore.App</a:t>
            </a:r>
          </a:p>
        </p:txBody>
      </p:sp>
    </p:spTree>
    <p:extLst>
      <p:ext uri="{BB962C8B-B14F-4D97-AF65-F5344CB8AC3E}">
        <p14:creationId xmlns:p14="http://schemas.microsoft.com/office/powerpoint/2010/main" val="150347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A5942-69C7-4F3E-9B7C-4F99623B0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1643062"/>
            <a:ext cx="2143125" cy="21431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6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EA320D-0B6C-4292-9296-49CE107E7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Selenium</a:t>
            </a:r>
            <a:r>
              <a:rPr lang="en-US" dirty="0"/>
              <a:t> is a portable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framework for web applications</a:t>
            </a:r>
          </a:p>
          <a:p>
            <a:pPr lvl="1"/>
            <a:r>
              <a:rPr lang="en-US" dirty="0"/>
              <a:t>Provides a playback tool for authoring tests (Selenium IDE)</a:t>
            </a:r>
          </a:p>
          <a:p>
            <a:pPr lvl="1"/>
            <a:r>
              <a:rPr lang="en-US" dirty="0"/>
              <a:t>Provides a test domain-specific language (</a:t>
            </a:r>
            <a:r>
              <a:rPr lang="en-US" noProof="1"/>
              <a:t>Selenese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Provides "browser driving" natively (Selenium WebDriver)</a:t>
            </a:r>
          </a:p>
          <a:p>
            <a:r>
              <a:rPr lang="en-US" dirty="0"/>
              <a:t>"</a:t>
            </a:r>
            <a:r>
              <a:rPr lang="en-US" i="1" dirty="0">
                <a:solidFill>
                  <a:schemeClr val="bg1"/>
                </a:solidFill>
              </a:rPr>
              <a:t>Selenium automates browsers. That’s it!</a:t>
            </a:r>
            <a:r>
              <a:rPr lang="en-US" dirty="0"/>
              <a:t>" ~ Selenium docs</a:t>
            </a:r>
          </a:p>
          <a:p>
            <a:pPr lvl="1"/>
            <a:r>
              <a:rPr lang="en-US" dirty="0"/>
              <a:t>Automates web applications for test purposes</a:t>
            </a:r>
          </a:p>
          <a:p>
            <a:pPr lvl="1"/>
            <a:r>
              <a:rPr lang="en-US" dirty="0"/>
              <a:t>Useful for integration testing SPA apps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33DE79-5710-48D6-878D-C4253C28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D0712-CDD1-4F8C-8439-F42F47F3F1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EE037-5FCF-41E2-954C-C55508201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23" y="2412022"/>
            <a:ext cx="1016978" cy="1016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744BE-21CB-4F4D-9F6F-9D3FDDCAC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563" y="4510082"/>
            <a:ext cx="2303585" cy="2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8B65035-C2AC-468F-B8CD-5CAB25483D9E}"/>
              </a:ext>
            </a:extLst>
          </p:cNvPr>
          <p:cNvSpPr txBox="1">
            <a:spLocks/>
          </p:cNvSpPr>
          <p:nvPr/>
        </p:nvSpPr>
        <p:spPr>
          <a:xfrm>
            <a:off x="735576" y="1839952"/>
            <a:ext cx="3906762" cy="448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npm install –g selenium-standalone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C3DDFF3-9C25-426C-B2E1-BE0F3A05F312}"/>
              </a:ext>
            </a:extLst>
          </p:cNvPr>
          <p:cNvSpPr/>
          <p:nvPr/>
        </p:nvSpPr>
        <p:spPr bwMode="auto">
          <a:xfrm>
            <a:off x="4749998" y="1839952"/>
            <a:ext cx="2617956" cy="448942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 the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npm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13D245A-95F3-429D-A861-8AEE3C8E7C3F}"/>
              </a:ext>
            </a:extLst>
          </p:cNvPr>
          <p:cNvSpPr/>
          <p:nvPr/>
        </p:nvSpPr>
        <p:spPr bwMode="auto">
          <a:xfrm>
            <a:off x="7536446" y="1839952"/>
            <a:ext cx="4262831" cy="595517"/>
          </a:xfrm>
          <a:prstGeom prst="wedgeRoundRectCallout">
            <a:avLst>
              <a:gd name="adj1" fmla="val -48388"/>
              <a:gd name="adj2" fmla="val 1438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will also need the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NuGet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Packages</a:t>
            </a:r>
            <a:b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Selenium.Support</a:t>
            </a:r>
            <a:r>
              <a:rPr lang="en-US" sz="19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9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Selenium.WebDriver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1566472" y="2648190"/>
            <a:ext cx="9059055" cy="36805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SeleniumServerFactory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WebApplicationFactory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Process process;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IWebHost host;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SeleniumServerFactory() { ... }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RootUri { get; set; }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//Save this use by tests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TestServer CreateServer(IWebHostBuilder builder)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void Dispose(bool disposing) { ...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38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806068" y="1775154"/>
            <a:ext cx="1079124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SeleniumServerFactory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ClientOptions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BaseAddress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new Uri("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https://localhost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//will follow redirects by default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this.process = new Process()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StartInfo = new ProcessStartInfo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FileName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"selenium-standalone",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Arguments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"start",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UseShellExecute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this.process.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62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316524" y="1889455"/>
            <a:ext cx="11588262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TestServer CreateServer(IWebHostBuilder builder)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//Real TCP port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this.host = builder.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this.host.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Start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//Last is https://localhost:5001!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this.RootUri = this.host.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ServerFeatures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.Get&lt;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IServerAddressesFeature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&gt;().Addresses.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LastOrDefault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//Fake Server we won't use...this is lame. Should be cleaner, or a utility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TestServer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WebHostBuilder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UseStartup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&lt;TStartup&gt;());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543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0ABD4-BE94-4E5D-94C7-64AEC4735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see how Selenium is used in ASP.NET Core App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just getting started, this is only the factory.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280D-FA11-4303-B602-63E8BDA420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605538" y="1889455"/>
            <a:ext cx="11175285" cy="3449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SeleniumServerFactory&lt;TStartup&gt;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             : WebApplicationFactory&lt;Startup&gt; where TStartup : class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protected override void Dispose(bool disposing)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Dispose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(disposing);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if (disposing)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this.host.Dispose();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this.process.CloseMainWindow();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//Be sure to stop Selenium Standalone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9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230268" y="1286752"/>
            <a:ext cx="11731464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: IClassFixture&lt;SeleniumServerFactory&lt;Startup&gt;&gt;,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SeleniumServerFactory&lt;Startup&gt; Server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IWebDriver Browser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HttpClient Client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ILogs Logs { get;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SeleniumTests(SeleniumServerFactory&lt;Startup&gt; server)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this.Server 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server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this.Client = server.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CreateClient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call shouldn't be required for setup, but it is. (weird)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opts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ChromeOptions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AddArgument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--headless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//Optional, comment this out if you want to SEE the browser window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SetLoggingPreference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(OpenQA.Selenium.LogType.Browser, LogLevel.All);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driver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RemoteWebDriver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(opts);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this.Browser = driver;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this.Logs = new RemoteLogs(driver);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91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17716-D790-49E2-9F38-3CE8E5136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 now that the configuration is done, let’s see some tests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489F5-156E-47EB-A2D9-EBD8A61A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Selenium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9CE8B83-F47E-4885-981E-6080BDAA9D65}"/>
              </a:ext>
            </a:extLst>
          </p:cNvPr>
          <p:cNvSpPr txBox="1">
            <a:spLocks/>
          </p:cNvSpPr>
          <p:nvPr/>
        </p:nvSpPr>
        <p:spPr>
          <a:xfrm>
            <a:off x="335777" y="1919798"/>
            <a:ext cx="5642993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: IClassFixture&lt;SeleniumServerFactory&lt;Startup&gt;&gt;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LoadTheMainPageAndCheckTitle()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Navigate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GoToUrl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Assert.StartsWith("Sample",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Title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7B1ECFF-AC8D-4615-8C12-857E2068A3DC}"/>
              </a:ext>
            </a:extLst>
          </p:cNvPr>
          <p:cNvSpPr txBox="1">
            <a:spLocks/>
          </p:cNvSpPr>
          <p:nvPr/>
        </p:nvSpPr>
        <p:spPr>
          <a:xfrm>
            <a:off x="6213232" y="1919798"/>
            <a:ext cx="5642993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SeleniumTests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: IClassFixture&lt;SeleniumServerFactory&lt;Startup&gt;&gt;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, IDisposable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ThereIsAnH1()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Navigate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GoToUrl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headerSelector = By.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TagName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("h1");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Assert.Equal("Heading", 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Browser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FindElement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(headerSelector).Text);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25C9A-568B-46B6-B8FF-B9ABAD793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5308481"/>
            <a:ext cx="1420325" cy="1420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C0EAB3-6F82-449E-BAB9-22F3779ED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06" y="5361377"/>
            <a:ext cx="1201622" cy="12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AAC9BF-07BF-46C8-86A1-9A76F27E0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Selenium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311588-7063-4EF6-8DAB-4BDE6E998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Jokes App - Live Demonstration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CEF13E-1A9E-49D5-A25B-1D3B0486DAF8}"/>
              </a:ext>
            </a:extLst>
          </p:cNvPr>
          <p:cNvSpPr/>
          <p:nvPr/>
        </p:nvSpPr>
        <p:spPr bwMode="auto">
          <a:xfrm>
            <a:off x="4246685" y="861646"/>
            <a:ext cx="3640015" cy="357846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6BE53AD-7D98-48D0-B667-E6C1385AA5BB}"/>
              </a:ext>
            </a:extLst>
          </p:cNvPr>
          <p:cNvSpPr txBox="1">
            <a:spLocks/>
          </p:cNvSpPr>
          <p:nvPr/>
        </p:nvSpPr>
        <p:spPr>
          <a:xfrm>
            <a:off x="2299605" y="1368376"/>
            <a:ext cx="7534174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[Fact]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IndexRandomJokesAre20()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this.Browser.Navigate().GoToUrl(this.Server.RootUri);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jokesSelector = By.ClassName("clearfix");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Assert.Equal(20, this.Browser.FindElements(jokesSelector).Count);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CEC76-D2FA-47FD-A93C-350698BA0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3" y="3569143"/>
            <a:ext cx="2513958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AF5A0-1572-4020-94E5-DCF6B10C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0558" y="3569143"/>
            <a:ext cx="2513958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F7A-AD4D-4915-95B0-E6A381A58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43000"/>
            <a:ext cx="10961783" cy="768084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EC5BA-0E47-4E0F-9924-C845BAF881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F210C-12E5-42E1-A7F8-15DD0D63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4" y="1128462"/>
            <a:ext cx="3746650" cy="3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E9037-DCFE-4146-ABE4-A8B1C97AD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is a software that performs operating-system-level </a:t>
            </a:r>
            <a:r>
              <a:rPr lang="en-US" sz="3000" b="1" dirty="0">
                <a:solidFill>
                  <a:schemeClr val="bg1"/>
                </a:solidFill>
              </a:rPr>
              <a:t>virtualization</a:t>
            </a:r>
          </a:p>
          <a:p>
            <a:pPr lvl="1"/>
            <a:r>
              <a:rPr lang="en-US" sz="2800" dirty="0"/>
              <a:t>The process is also known as "</a:t>
            </a:r>
            <a:r>
              <a:rPr lang="en-US" sz="2800" b="1" dirty="0">
                <a:solidFill>
                  <a:schemeClr val="bg1"/>
                </a:solidFill>
              </a:rPr>
              <a:t>containerization</a:t>
            </a:r>
            <a:r>
              <a:rPr lang="en-US" sz="2800" dirty="0"/>
              <a:t>"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Docker</a:t>
            </a:r>
            <a:r>
              <a:rPr lang="en-US" sz="3000" dirty="0"/>
              <a:t> runs software packages called "</a:t>
            </a:r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"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isolated from each other</a:t>
            </a:r>
          </a:p>
          <a:p>
            <a:pPr lvl="2"/>
            <a:r>
              <a:rPr lang="en-US" sz="2600" dirty="0"/>
              <a:t>Each bundles its own application, tools, libraries, configuration files etc.</a:t>
            </a:r>
          </a:p>
          <a:p>
            <a:pPr lvl="1"/>
            <a:r>
              <a:rPr lang="en-US" sz="2800" dirty="0"/>
              <a:t>They can </a:t>
            </a:r>
            <a:r>
              <a:rPr lang="en-US" sz="2800" b="1" dirty="0">
                <a:solidFill>
                  <a:schemeClr val="bg1"/>
                </a:solidFill>
              </a:rPr>
              <a:t>communicate</a:t>
            </a:r>
            <a:r>
              <a:rPr lang="en-US" sz="2800" dirty="0"/>
              <a:t> with each other through well-defined channels</a:t>
            </a:r>
          </a:p>
          <a:p>
            <a:pPr lvl="1"/>
            <a:r>
              <a:rPr lang="en-US" sz="2800" dirty="0"/>
              <a:t>All containers are run by a single </a:t>
            </a:r>
            <a:r>
              <a:rPr lang="en-US" sz="2800" b="1" dirty="0">
                <a:solidFill>
                  <a:schemeClr val="bg1"/>
                </a:solidFill>
              </a:rPr>
              <a:t>Operating System</a:t>
            </a:r>
          </a:p>
          <a:p>
            <a:pPr lvl="2"/>
            <a:r>
              <a:rPr lang="en-US" sz="2600" dirty="0"/>
              <a:t>This makes them significantly more lightweight than virtual machines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Containers</a:t>
            </a:r>
            <a:r>
              <a:rPr lang="en-US" sz="2800" dirty="0"/>
              <a:t> are created by "</a:t>
            </a:r>
            <a:r>
              <a:rPr lang="en-US" sz="2800" b="1" dirty="0">
                <a:solidFill>
                  <a:schemeClr val="bg1"/>
                </a:solidFill>
              </a:rPr>
              <a:t>images</a:t>
            </a:r>
            <a:r>
              <a:rPr lang="en-US" sz="2800" dirty="0"/>
              <a:t>" that specify their contents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CB17-9728-42B9-B73E-55E0A56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CE26C-7AAA-48B1-8C04-B1184FCF18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B25CF-4FF3-4681-9FE6-7C6A0ACE5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53" y="1758175"/>
            <a:ext cx="3271348" cy="18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765681-7B78-4C48-AD30-D3D199DB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1BCE1-2E88-47DC-86E0-0BA9E765A8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782A-EA07-4BF6-BCC0-3675EF192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53" y="454855"/>
            <a:ext cx="792069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7DC884-E9C5-4596-9BDF-21C657A82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63" y="729761"/>
            <a:ext cx="3644072" cy="4227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B4358-5043-4388-8CFA-EF88C544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01841" y="2540977"/>
            <a:ext cx="3721006" cy="431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9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BB81AE-A63C-4095-9077-3C7C319C2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are standard units of software</a:t>
            </a:r>
          </a:p>
          <a:p>
            <a:pPr lvl="1"/>
            <a:r>
              <a:rPr lang="en-US" sz="3000" dirty="0"/>
              <a:t>Each packages up code and dependencies to improve the app</a:t>
            </a:r>
          </a:p>
          <a:p>
            <a:pPr lvl="1"/>
            <a:r>
              <a:rPr lang="en-US" sz="3000" dirty="0"/>
              <a:t>Images are lightweight, standalone, executable packages of software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Containers</a:t>
            </a:r>
            <a:r>
              <a:rPr lang="en-US" sz="3200" dirty="0"/>
              <a:t> Images become containers at runtime</a:t>
            </a:r>
          </a:p>
          <a:p>
            <a:pPr lvl="1"/>
            <a:r>
              <a:rPr lang="en-US" sz="3000" dirty="0"/>
              <a:t>In Docker, they become containers when ran on </a:t>
            </a:r>
            <a:r>
              <a:rPr lang="en-US" sz="3000" b="1" dirty="0">
                <a:solidFill>
                  <a:schemeClr val="bg1"/>
                </a:solidFill>
              </a:rPr>
              <a:t>Docker Engine</a:t>
            </a:r>
          </a:p>
          <a:p>
            <a:pPr lvl="1"/>
            <a:r>
              <a:rPr lang="en-US" sz="3000" dirty="0"/>
              <a:t>Always runs the same way, regardless of the Operating System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Containers</a:t>
            </a:r>
            <a:r>
              <a:rPr lang="en-US" sz="3000" dirty="0"/>
              <a:t> that run on the </a:t>
            </a:r>
            <a:r>
              <a:rPr lang="en-US" sz="3000" b="1" dirty="0">
                <a:solidFill>
                  <a:schemeClr val="bg1"/>
                </a:solidFill>
              </a:rPr>
              <a:t>Docker Engine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Standard Containers, Lightweight Containers, Secure Containers</a:t>
            </a:r>
          </a:p>
          <a:p>
            <a:pPr lvl="1"/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ABB51-375F-434B-ADEC-EBC72EA9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1C651-7798-4E37-B825-09A856B413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1502E-EB08-43F0-859C-B27D4964DC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Dockerizing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AC8FF1-F59C-480D-BB1F-6A171E19B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8A758-D4D0-4750-9DEE-8BFBCF5A58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78D84-CA9A-47AF-8E14-3096AA9ACB37}"/>
              </a:ext>
            </a:extLst>
          </p:cNvPr>
          <p:cNvSpPr/>
          <p:nvPr/>
        </p:nvSpPr>
        <p:spPr bwMode="auto">
          <a:xfrm>
            <a:off x="1198685" y="867743"/>
            <a:ext cx="9794629" cy="3625126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3E691-5EFD-4F10-B1D4-DCE06A7E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75" y="1229721"/>
            <a:ext cx="2974518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DB79A-E14D-43AE-9A14-7BA244D69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25" y="1058271"/>
            <a:ext cx="297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01E1A-2581-4D71-9519-FCD345046E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81964-6DB0-4AF0-950E-6D6F2E3A99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5A05DA-B422-4ACC-AA31-53C84F37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80" y="1511035"/>
            <a:ext cx="3356439" cy="19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Microsoft Azure </a:t>
            </a:r>
            <a:r>
              <a:rPr lang="en-US" sz="3200" dirty="0"/>
              <a:t>is a cloud-computing service</a:t>
            </a:r>
          </a:p>
          <a:p>
            <a:pPr lvl="1"/>
            <a:r>
              <a:rPr lang="en-US" sz="3000" dirty="0"/>
              <a:t>Designed for building, testing, deploying and managing apps</a:t>
            </a:r>
          </a:p>
          <a:p>
            <a:pPr lvl="1"/>
            <a:r>
              <a:rPr lang="en-US" sz="3000" dirty="0"/>
              <a:t>Applications and services are managed through a global network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Microsoft Azure</a:t>
            </a:r>
            <a:r>
              <a:rPr lang="en-US" sz="3200" dirty="0"/>
              <a:t> provides and supports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Software-as-a-Service</a:t>
            </a:r>
            <a:r>
              <a:rPr lang="en-US" sz="3000" dirty="0"/>
              <a:t> (SaaS)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Platform-as-a-Service</a:t>
            </a:r>
            <a:r>
              <a:rPr lang="en-US" sz="3000" dirty="0"/>
              <a:t> (PaaS)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Infrastructure-as-a-Service</a:t>
            </a:r>
            <a:r>
              <a:rPr lang="en-US" sz="3000" dirty="0"/>
              <a:t> (IaaS)</a:t>
            </a:r>
          </a:p>
          <a:p>
            <a:pPr lvl="1"/>
            <a:r>
              <a:rPr lang="en-US" sz="3000" dirty="0"/>
              <a:t>Many different languages, tools and frameworks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56C91-C6A7-4058-891A-60688912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t="31667" r="5131" b="34487"/>
          <a:stretch/>
        </p:blipFill>
        <p:spPr>
          <a:xfrm>
            <a:off x="8562244" y="1196120"/>
            <a:ext cx="3316164" cy="71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119F1-10F6-4996-BDE1-FACF606A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76" y="3292530"/>
            <a:ext cx="4539532" cy="2272629"/>
          </a:xfrm>
          <a:prstGeom prst="roundRect">
            <a:avLst>
              <a:gd name="adj" fmla="val 10864"/>
            </a:avLst>
          </a:prstGeom>
        </p:spPr>
      </p:pic>
    </p:spTree>
    <p:extLst>
      <p:ext uri="{BB962C8B-B14F-4D97-AF65-F5344CB8AC3E}">
        <p14:creationId xmlns:p14="http://schemas.microsoft.com/office/powerpoint/2010/main" val="90763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D3E5-1415-4A75-8C98-122B978C8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000" dirty="0"/>
              <a:t>Some of the most important </a:t>
            </a:r>
            <a:r>
              <a:rPr lang="en-US" sz="3000" b="1" dirty="0">
                <a:solidFill>
                  <a:schemeClr val="bg1"/>
                </a:solidFill>
              </a:rPr>
              <a:t>Microsoft Azure Services </a:t>
            </a:r>
            <a:r>
              <a:rPr lang="en-US" sz="3000" dirty="0"/>
              <a:t>include:</a:t>
            </a:r>
          </a:p>
          <a:p>
            <a:pPr lvl="1"/>
            <a:r>
              <a:rPr lang="en-US" sz="2800" dirty="0"/>
              <a:t>Mobile Services</a:t>
            </a:r>
          </a:p>
          <a:p>
            <a:pPr lvl="1"/>
            <a:r>
              <a:rPr lang="en-US" sz="2800" dirty="0"/>
              <a:t>Storage Services</a:t>
            </a:r>
          </a:p>
          <a:p>
            <a:pPr lvl="1"/>
            <a:r>
              <a:rPr lang="en-US" sz="2800" dirty="0"/>
              <a:t>Data Management</a:t>
            </a:r>
          </a:p>
          <a:p>
            <a:pPr lvl="1"/>
            <a:r>
              <a:rPr lang="en-US" sz="2800" dirty="0"/>
              <a:t>Messaging</a:t>
            </a:r>
          </a:p>
          <a:p>
            <a:pPr lvl="1"/>
            <a:r>
              <a:rPr lang="en-US" sz="2800" dirty="0"/>
              <a:t>CDN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Developer</a:t>
            </a: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Application Insights</a:t>
            </a:r>
          </a:p>
          <a:p>
            <a:pPr lvl="2"/>
            <a:r>
              <a:rPr lang="en-US" sz="2600" b="1" dirty="0">
                <a:solidFill>
                  <a:schemeClr val="bg1"/>
                </a:solidFill>
              </a:rPr>
              <a:t>Azure DevOps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BF7CD7-DDCC-4103-A393-A7BCA3A9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DB7FD-48ED-4CAB-B356-E970FD24B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D170AC-F09B-4D99-8EE9-B7E675A88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100" y="1710223"/>
            <a:ext cx="7631723" cy="3437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90725C-D5A4-4BB2-9048-CA00F65B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r="24359"/>
          <a:stretch/>
        </p:blipFill>
        <p:spPr>
          <a:xfrm>
            <a:off x="8200676" y="5175311"/>
            <a:ext cx="3094892" cy="1539908"/>
          </a:xfrm>
          <a:prstGeom prst="roundRect">
            <a:avLst>
              <a:gd name="adj" fmla="val 40647"/>
            </a:avLst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ABD394-38F7-421E-91E9-9AC606122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60" y="5214916"/>
            <a:ext cx="2677386" cy="14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5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978D3-63C8-4F67-8C46-E0FD2C5D8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2940D9-E329-45C8-A1A4-2BA399EAE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Attention Please!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4CA9-B3C4-46BA-9F2D-2C27A82BD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7FB11-8DD5-4B7A-A995-D0CC91B0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8" y="551947"/>
            <a:ext cx="3480193" cy="40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FBAF7-9D9E-4F82-BA10-69225FF49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874202"/>
            <a:ext cx="10961783" cy="768084"/>
          </a:xfrm>
        </p:spPr>
        <p:txBody>
          <a:bodyPr/>
          <a:lstStyle/>
          <a:p>
            <a:r>
              <a:rPr lang="en-US" dirty="0"/>
              <a:t>Azure Portal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B1D3F-A585-4847-95E9-F7EDB5AC0D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EAB34-FAEF-4D76-9858-4D9DB840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7" y="346197"/>
            <a:ext cx="11397323" cy="53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37FF7-0A46-4367-9772-DB598561CE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is an extensible </a:t>
            </a:r>
            <a:r>
              <a:rPr lang="en-US" sz="3100" b="1" dirty="0">
                <a:solidFill>
                  <a:schemeClr val="bg1"/>
                </a:solidFill>
              </a:rPr>
              <a:t>APM</a:t>
            </a:r>
            <a:r>
              <a:rPr lang="en-US" sz="3100" dirty="0"/>
              <a:t> service for web developers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pplication </a:t>
            </a:r>
            <a:r>
              <a:rPr lang="en-US" sz="2900" b="1" dirty="0">
                <a:solidFill>
                  <a:schemeClr val="bg1"/>
                </a:solidFill>
              </a:rPr>
              <a:t>P</a:t>
            </a:r>
            <a:r>
              <a:rPr lang="en-US" sz="2900" dirty="0"/>
              <a:t>erformance </a:t>
            </a:r>
            <a:r>
              <a:rPr lang="en-US" sz="2900" b="1" dirty="0">
                <a:solidFill>
                  <a:schemeClr val="bg1"/>
                </a:solidFill>
              </a:rPr>
              <a:t>M</a:t>
            </a:r>
            <a:r>
              <a:rPr lang="en-US" sz="2900" dirty="0"/>
              <a:t>anagement</a:t>
            </a:r>
          </a:p>
          <a:p>
            <a:pPr lvl="1"/>
            <a:r>
              <a:rPr lang="en-US" sz="2900" dirty="0"/>
              <a:t>Used to monitor live web applications</a:t>
            </a:r>
          </a:p>
          <a:p>
            <a:pPr lvl="1"/>
            <a:r>
              <a:rPr lang="en-US" sz="2900" dirty="0"/>
              <a:t>Automatically detects performance anomalies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Application Insights </a:t>
            </a:r>
            <a:r>
              <a:rPr lang="en-US" sz="3100" dirty="0"/>
              <a:t>includes</a:t>
            </a:r>
          </a:p>
          <a:p>
            <a:pPr lvl="1"/>
            <a:r>
              <a:rPr lang="en-US" sz="2900" dirty="0"/>
              <a:t>Powerful analytics tools for diagnostics</a:t>
            </a:r>
          </a:p>
          <a:p>
            <a:pPr lvl="1"/>
            <a:r>
              <a:rPr lang="en-US" sz="2900" dirty="0"/>
              <a:t>Analytics over client usage on the app</a:t>
            </a:r>
          </a:p>
          <a:p>
            <a:r>
              <a:rPr lang="en-US" sz="3100" dirty="0"/>
              <a:t>Designed to help with improvement of </a:t>
            </a:r>
            <a:r>
              <a:rPr lang="en-US" sz="3100" b="1" dirty="0">
                <a:solidFill>
                  <a:schemeClr val="bg1"/>
                </a:solidFill>
              </a:rPr>
              <a:t>performance</a:t>
            </a:r>
            <a:r>
              <a:rPr lang="en-US" sz="3100" dirty="0"/>
              <a:t> and </a:t>
            </a:r>
            <a:r>
              <a:rPr lang="en-US" sz="3100" b="1" dirty="0">
                <a:solidFill>
                  <a:schemeClr val="bg1"/>
                </a:solidFill>
              </a:rPr>
              <a:t>usability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9109-A233-44BB-A9BC-F6D037D3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4B442-FD69-4830-8667-6683833D39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A657E-A566-4BED-89E3-CDAB2007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41" y="2016368"/>
            <a:ext cx="3150843" cy="31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DDD169-104B-4E3F-B7F4-E2C11D632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0991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Application Insights </a:t>
            </a:r>
            <a:r>
              <a:rPr lang="en-US" sz="3200" dirty="0"/>
              <a:t>Installation is quite simple</a:t>
            </a:r>
          </a:p>
          <a:p>
            <a:pPr lvl="1"/>
            <a:r>
              <a:rPr lang="en-US" sz="3000" dirty="0"/>
              <a:t>You install a small instrumentation package in your app</a:t>
            </a:r>
          </a:p>
          <a:p>
            <a:pPr lvl="1"/>
            <a:r>
              <a:rPr lang="en-US" sz="3000" dirty="0"/>
              <a:t>You setup an </a:t>
            </a:r>
            <a:r>
              <a:rPr lang="en-US" sz="3000" b="1" dirty="0">
                <a:solidFill>
                  <a:schemeClr val="bg1"/>
                </a:solidFill>
              </a:rPr>
              <a:t>Application Insights </a:t>
            </a:r>
            <a:r>
              <a:rPr lang="en-US" sz="3000" dirty="0"/>
              <a:t>resource in the Azure portal</a:t>
            </a:r>
          </a:p>
          <a:p>
            <a:r>
              <a:rPr lang="en-US" sz="3200" dirty="0"/>
              <a:t>The instrumentation monitors your app and sends telemetry data</a:t>
            </a:r>
          </a:p>
          <a:p>
            <a:pPr lvl="1"/>
            <a:r>
              <a:rPr lang="en-US" sz="3000" dirty="0"/>
              <a:t>Data is sent directly to the Azure portal</a:t>
            </a:r>
          </a:p>
          <a:p>
            <a:pPr lvl="1"/>
            <a:r>
              <a:rPr lang="en-US" sz="3000" dirty="0"/>
              <a:t>The application can run anywhere </a:t>
            </a:r>
          </a:p>
          <a:p>
            <a:pPr lvl="2"/>
            <a:r>
              <a:rPr lang="en-US" sz="2800" dirty="0"/>
              <a:t>It doesn’t have to be hosted on Azure</a:t>
            </a:r>
          </a:p>
          <a:p>
            <a:r>
              <a:rPr lang="en-US" sz="3100" dirty="0"/>
              <a:t>Aside from the web services, you can instrument other components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D3AF8E-48CB-4D58-8E52-1D08BE19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1C0EF-505D-43EF-8C61-CEF0EC9E1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D0787F-2AE0-4103-ACD3-BA9BAE082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3" y="3566315"/>
            <a:ext cx="4223238" cy="209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BEE14-D847-4CFE-9EC6-9F5E44C247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Application Insights </a:t>
            </a:r>
            <a:r>
              <a:rPr lang="en-US" dirty="0"/>
              <a:t>monitors several essential things</a:t>
            </a:r>
          </a:p>
          <a:p>
            <a:pPr lvl="1"/>
            <a:r>
              <a:rPr lang="en-US" dirty="0"/>
              <a:t>Request rates, Response times, Failure rates</a:t>
            </a:r>
          </a:p>
          <a:p>
            <a:pPr lvl="1"/>
            <a:r>
              <a:rPr lang="en-US" dirty="0"/>
              <a:t>Dependency rates, Exceptions, AJAX calls</a:t>
            </a:r>
          </a:p>
          <a:p>
            <a:pPr lvl="1"/>
            <a:r>
              <a:rPr lang="en-US" dirty="0"/>
              <a:t>Page views and load performance</a:t>
            </a:r>
          </a:p>
          <a:p>
            <a:pPr lvl="1"/>
            <a:r>
              <a:rPr lang="en-US" dirty="0"/>
              <a:t>User and session counts, Performance counters</a:t>
            </a:r>
          </a:p>
          <a:p>
            <a:pPr lvl="1"/>
            <a:r>
              <a:rPr lang="en-US" dirty="0"/>
              <a:t>Host diagnostics, Diagnostic trace logs</a:t>
            </a:r>
          </a:p>
          <a:p>
            <a:pPr lvl="1"/>
            <a:r>
              <a:rPr lang="en-US" dirty="0"/>
              <a:t>Custom events and metrics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AB9AC-D6B3-41D7-9622-F805AD8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ECD3D-8D9E-406C-AA9C-2A5DA0F63D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6D71E-EF21-4A1F-848C-20E97DEC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59842" y="2790566"/>
            <a:ext cx="5016799" cy="21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E3EBD6-0652-4701-9AA4-69F9DF213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05987"/>
            <a:ext cx="10961783" cy="768084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6BECC5-4ACB-4A4A-BD3B-517D70A14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991600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0D618-4DA9-4FB1-97BC-B44A7A18A0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6FDED6-7FC7-4DF6-A12F-BC7C96CC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48" y="597212"/>
            <a:ext cx="7906702" cy="46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7A437-A360-4E9C-8996-845A629F3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7723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– Development &amp; Operations </a:t>
            </a:r>
          </a:p>
          <a:p>
            <a:pPr lvl="1"/>
            <a:r>
              <a:rPr lang="en-US" sz="3000" dirty="0"/>
              <a:t>Software Development Mythology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combines</a:t>
            </a:r>
          </a:p>
          <a:p>
            <a:pPr lvl="1"/>
            <a:r>
              <a:rPr lang="en-US" sz="3000" dirty="0"/>
              <a:t>Software Development (Dev) and Technology Operations (Ops)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DevOps</a:t>
            </a:r>
            <a:r>
              <a:rPr lang="en-US" sz="3200" dirty="0"/>
              <a:t> aims to optimize the systems development lifecycle</a:t>
            </a:r>
          </a:p>
          <a:p>
            <a:pPr lvl="1"/>
            <a:r>
              <a:rPr lang="en-US" sz="3000" dirty="0"/>
              <a:t>Unifies processes such as </a:t>
            </a:r>
            <a:r>
              <a:rPr lang="en-US" sz="3000" b="1" dirty="0">
                <a:solidFill>
                  <a:schemeClr val="bg1"/>
                </a:solidFill>
              </a:rPr>
              <a:t>code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build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test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deliver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monitor</a:t>
            </a:r>
            <a:r>
              <a:rPr lang="en-US" sz="3000" dirty="0"/>
              <a:t> etc.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DevOps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Engineers</a:t>
            </a:r>
            <a:r>
              <a:rPr lang="en-US" sz="3000" dirty="0"/>
              <a:t> are treated as the "</a:t>
            </a:r>
            <a:r>
              <a:rPr lang="en-US" sz="3000" b="1" dirty="0">
                <a:solidFill>
                  <a:schemeClr val="bg1"/>
                </a:solidFill>
              </a:rPr>
              <a:t>Special Forces</a:t>
            </a:r>
            <a:r>
              <a:rPr lang="en-US" sz="3000" dirty="0"/>
              <a:t>" of a company</a:t>
            </a:r>
          </a:p>
          <a:p>
            <a:pPr lvl="1"/>
            <a:r>
              <a:rPr lang="en-US" sz="3000" dirty="0"/>
              <a:t>Basically, If you are a </a:t>
            </a:r>
            <a:r>
              <a:rPr lang="en-US" sz="3000" b="1" dirty="0">
                <a:solidFill>
                  <a:schemeClr val="bg1"/>
                </a:solidFill>
              </a:rPr>
              <a:t>DevOps Engineer</a:t>
            </a:r>
            <a:r>
              <a:rPr lang="en-US" sz="3000" dirty="0"/>
              <a:t>, you do all the stuff...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9BB1BA-EAFC-4AA3-ACFF-D332A137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AD82C-B90B-4D22-9FBF-A4B8A104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44" y="983404"/>
            <a:ext cx="4554416" cy="23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A4CE5F-0686-4B6A-9A89-AFF5EE49C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569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is a set of</a:t>
            </a:r>
            <a:r>
              <a:rPr lang="bg-BG" dirty="0"/>
              <a:t> </a:t>
            </a:r>
            <a:r>
              <a:rPr lang="en-US" dirty="0"/>
              <a:t>tools and services for DevOps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Boards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Pipelines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Repos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Test Plans</a:t>
            </a:r>
          </a:p>
          <a:p>
            <a:pPr lvl="1"/>
            <a:r>
              <a:rPr lang="en-US" dirty="0"/>
              <a:t>Azure </a:t>
            </a:r>
            <a:r>
              <a:rPr lang="en-US" b="1" dirty="0">
                <a:solidFill>
                  <a:schemeClr val="bg1"/>
                </a:solidFill>
              </a:rPr>
              <a:t>Artifacts</a:t>
            </a:r>
          </a:p>
          <a:p>
            <a:pPr lvl="1"/>
            <a:r>
              <a:rPr lang="en-US" dirty="0"/>
              <a:t>Extensions Marketplace</a:t>
            </a:r>
          </a:p>
          <a:p>
            <a:pPr lvl="2"/>
            <a:r>
              <a:rPr lang="en-US" dirty="0"/>
              <a:t>A catalog of </a:t>
            </a:r>
            <a:r>
              <a:rPr lang="en-US" b="1" dirty="0">
                <a:solidFill>
                  <a:schemeClr val="bg1"/>
                </a:solidFill>
              </a:rPr>
              <a:t>Azure DevOps </a:t>
            </a:r>
            <a:r>
              <a:rPr lang="en-US" dirty="0"/>
              <a:t>extensions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95253B-0E01-46DF-95CC-426DA9D6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AAF1A-97CB-4412-B79F-EB3B1E731F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F36DB-F36B-4AF3-9A69-F0DAA421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40" y="2016369"/>
            <a:ext cx="1508649" cy="1508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9F845A-7996-4096-AF75-382FBD8E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1" y="1967109"/>
            <a:ext cx="1508649" cy="150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246EF-7B74-427A-88FA-167A6011B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62" y="2016369"/>
            <a:ext cx="1414648" cy="1414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5C19D-9F5A-4F48-A3E1-98F955EA0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76" y="3767681"/>
            <a:ext cx="1342304" cy="1342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872A2-FBBA-47EC-84E4-645279272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5" y="3830016"/>
            <a:ext cx="3180648" cy="247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344AE5-5C06-4642-B1C7-5B504D344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71" y="3767681"/>
            <a:ext cx="1342304" cy="13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C69E05-A437-4D09-B106-95594EDB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F4D70-3F90-4048-927F-81784EE2FA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550F-2AFF-4C3F-B3FB-628CC1BBC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" y="1185394"/>
            <a:ext cx="10251831" cy="557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Boards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Plan, track, and discuss work across your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BEFB8-C418-496A-BD3D-E3E5E78C2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92" y="87924"/>
            <a:ext cx="8215809" cy="52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a set of tools for </a:t>
            </a:r>
            <a:r>
              <a:rPr lang="en-US" b="1" dirty="0">
                <a:solidFill>
                  <a:schemeClr val="bg1"/>
                </a:solidFill>
              </a:rPr>
              <a:t>Agile Development</a:t>
            </a:r>
          </a:p>
          <a:p>
            <a:pPr lvl="1"/>
            <a:r>
              <a:rPr lang="en-US" dirty="0"/>
              <a:t>Kanban Boards, backlogs, team dashboards, custom reporting</a:t>
            </a:r>
          </a:p>
          <a:p>
            <a:pPr lvl="1"/>
            <a:r>
              <a:rPr lang="en-US" dirty="0"/>
              <a:t>Drag-and-Drop sprint planning, Flexible work item tracking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Boards </a:t>
            </a:r>
            <a:r>
              <a:rPr lang="en-US" dirty="0"/>
              <a:t>is extremely convenient and widely used</a:t>
            </a:r>
          </a:p>
          <a:p>
            <a:pPr lvl="1"/>
            <a:r>
              <a:rPr lang="en-US" dirty="0"/>
              <a:t>Customizable dashboards, workflows, boards...</a:t>
            </a:r>
          </a:p>
          <a:p>
            <a:pPr lvl="1"/>
            <a:r>
              <a:rPr lang="en-US" dirty="0"/>
              <a:t>Scrum ready, Built for insights</a:t>
            </a:r>
          </a:p>
          <a:p>
            <a:pPr lvl="1"/>
            <a:r>
              <a:rPr lang="en-US" dirty="0"/>
              <a:t>Absolutely free for Open-source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Boards</a:t>
            </a:r>
          </a:p>
        </p:txBody>
      </p:sp>
      <p:pic>
        <p:nvPicPr>
          <p:cNvPr id="7" name="Graphic 6" descr="List">
            <a:extLst>
              <a:ext uri="{FF2B5EF4-FFF2-40B4-BE49-F238E27FC236}">
                <a16:creationId xmlns:a16="http://schemas.microsoft.com/office/drawing/2014/main" id="{74079F58-A80F-464C-B46B-0AC5B7FC5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2804" y="4009293"/>
            <a:ext cx="1219200" cy="1219200"/>
          </a:xfrm>
          <a:prstGeom prst="rect">
            <a:avLst/>
          </a:prstGeom>
        </p:spPr>
      </p:pic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776FAC0B-A618-47A3-9B7B-FA10D5F9D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6744" y="3886200"/>
            <a:ext cx="1464854" cy="14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330803-46F2-4024-8BC7-944DE90B9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Testing</a:t>
            </a:r>
            <a:r>
              <a:rPr lang="en-US" sz="3200" dirty="0"/>
              <a:t> is an important part of the application lifecycle</a:t>
            </a:r>
          </a:p>
          <a:p>
            <a:pPr lvl="1"/>
            <a:r>
              <a:rPr lang="en-US" sz="3000" dirty="0"/>
              <a:t>In our ever-changing environment, testing is a necessity</a:t>
            </a:r>
          </a:p>
          <a:p>
            <a:pPr lvl="1"/>
            <a:r>
              <a:rPr lang="en-US" sz="3000" dirty="0"/>
              <a:t>New features need to be verified, before delivered to the clients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Testing</a:t>
            </a:r>
            <a:r>
              <a:rPr lang="en-US" sz="3200" dirty="0"/>
              <a:t> is a wide area of application development</a:t>
            </a:r>
          </a:p>
          <a:p>
            <a:pPr lvl="1"/>
            <a:r>
              <a:rPr lang="en-US" sz="3000" dirty="0"/>
              <a:t>There are several </a:t>
            </a:r>
            <a:r>
              <a:rPr lang="en-US" sz="3000" b="1" dirty="0">
                <a:solidFill>
                  <a:schemeClr val="bg1"/>
                </a:solidFill>
              </a:rPr>
              <a:t>levels</a:t>
            </a:r>
            <a:r>
              <a:rPr lang="en-US" sz="3000" dirty="0"/>
              <a:t> of testing</a:t>
            </a:r>
          </a:p>
          <a:p>
            <a:pPr lvl="1"/>
            <a:r>
              <a:rPr lang="en-US" sz="3000" dirty="0"/>
              <a:t>It does not affect only programmers</a:t>
            </a:r>
          </a:p>
          <a:p>
            <a:pPr lvl="1"/>
            <a:r>
              <a:rPr lang="en-US" sz="3000" dirty="0"/>
              <a:t>It has many </a:t>
            </a:r>
            <a:r>
              <a:rPr lang="en-US" sz="3000" b="1" dirty="0">
                <a:solidFill>
                  <a:schemeClr val="bg1"/>
                </a:solidFill>
              </a:rPr>
              <a:t>concepts</a:t>
            </a:r>
            <a:r>
              <a:rPr lang="en-US" sz="3000" dirty="0"/>
              <a:t> of development</a:t>
            </a:r>
          </a:p>
          <a:p>
            <a:pPr lvl="1"/>
            <a:r>
              <a:rPr lang="en-US" sz="3000" dirty="0"/>
              <a:t>There are </a:t>
            </a:r>
            <a:r>
              <a:rPr lang="en-US" sz="3000" b="1" dirty="0">
                <a:solidFill>
                  <a:schemeClr val="bg1"/>
                </a:solidFill>
              </a:rPr>
              <a:t>different types </a:t>
            </a:r>
            <a:r>
              <a:rPr lang="en-US" sz="3000" dirty="0"/>
              <a:t>of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F4031B-73BA-4E9A-95ED-D31B40B6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C3A6E-F7DA-4E84-B6EE-22E06555D8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30ACA-4E8A-44BD-AB70-95F99D0D4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36" y="3429000"/>
            <a:ext cx="3622431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Pipelines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Continuously build, test, and deploy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305AB-54CD-4979-BF95-D8D4FCCC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67" y="58618"/>
            <a:ext cx="8123859" cy="51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1449C-F07B-41E7-913D-D94A87CD7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is a set of tools for building, testing &amp; deployment</a:t>
            </a:r>
          </a:p>
          <a:p>
            <a:pPr lvl="1"/>
            <a:r>
              <a:rPr lang="en-US" sz="3000" dirty="0"/>
              <a:t>Cloud-hosted pipelines for Linux, macOS and Windows</a:t>
            </a:r>
          </a:p>
          <a:p>
            <a:pPr lvl="1"/>
            <a:r>
              <a:rPr lang="en-US" sz="3000" dirty="0"/>
              <a:t>Unlimited time + 10 free parallel jobs for Open Source projects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Azure Pipelines </a:t>
            </a:r>
            <a:r>
              <a:rPr lang="en-US" sz="3200" dirty="0"/>
              <a:t>automates build and deployment processes</a:t>
            </a:r>
          </a:p>
          <a:p>
            <a:pPr lvl="1"/>
            <a:r>
              <a:rPr lang="en-US" sz="3000" dirty="0"/>
              <a:t>Optimizing your time with the "nuts &amp; bolts"</a:t>
            </a:r>
          </a:p>
          <a:p>
            <a:pPr lvl="1"/>
            <a:r>
              <a:rPr lang="en-US" sz="3000" dirty="0"/>
              <a:t>Any language, any platform. Deploy to any cloud</a:t>
            </a:r>
          </a:p>
          <a:p>
            <a:pPr lvl="1"/>
            <a:r>
              <a:rPr lang="en-US" sz="3000" dirty="0"/>
              <a:t>Containers &amp; Kubernetes. Best-in-class for Open Source</a:t>
            </a:r>
          </a:p>
          <a:p>
            <a:pPr lvl="1"/>
            <a:r>
              <a:rPr lang="en-US" sz="3000" dirty="0"/>
              <a:t>Extensible. Advanced Workflows and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E33559-A037-4AA8-91FE-EDF9CCAF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8947-1840-476A-92B4-1748A7B2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03" y="4847777"/>
            <a:ext cx="1860795" cy="1628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B8828C-2AAA-4554-9069-F6CA3EE33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23" r="62967" b="31169"/>
          <a:stretch/>
        </p:blipFill>
        <p:spPr>
          <a:xfrm>
            <a:off x="8883406" y="3664801"/>
            <a:ext cx="1985596" cy="132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Repos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Get unlimited, cloud-hosted private Git repos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2DAF7-9EC0-4085-A666-D4E977D2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514" y="85778"/>
            <a:ext cx="8232965" cy="52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– free private Git repositories, pull requests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Unlimited private Git repositories hosting and support</a:t>
            </a:r>
          </a:p>
          <a:p>
            <a:pPr lvl="1"/>
            <a:r>
              <a:rPr lang="en-US" dirty="0"/>
              <a:t>Designed for TFVC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Repos </a:t>
            </a:r>
            <a:r>
              <a:rPr lang="en-US" dirty="0"/>
              <a:t>provides</a:t>
            </a:r>
          </a:p>
          <a:p>
            <a:pPr lvl="1"/>
            <a:r>
              <a:rPr lang="en-US" dirty="0"/>
              <a:t>Support for any Git client, Automation with built-in CI / CD</a:t>
            </a:r>
          </a:p>
          <a:p>
            <a:pPr lvl="1"/>
            <a:r>
              <a:rPr lang="en-US" dirty="0"/>
              <a:t>Web hooks &amp; API integration, Branching policies</a:t>
            </a:r>
          </a:p>
          <a:p>
            <a:pPr lvl="1"/>
            <a:r>
              <a:rPr lang="en-US" dirty="0"/>
              <a:t>Semantic code search, code reviews, threaded discussions</a:t>
            </a:r>
          </a:p>
          <a:p>
            <a:pPr lvl="1"/>
            <a:r>
              <a:rPr lang="en-US" dirty="0"/>
              <a:t>Absolutely free for open source projects and small teams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ACDD-6756-428D-AF37-0C9C3C586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5651"/>
          <a:stretch/>
        </p:blipFill>
        <p:spPr>
          <a:xfrm>
            <a:off x="5044527" y="2473662"/>
            <a:ext cx="1661746" cy="1281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3B274-B5F3-4AAD-BAE7-9E6C432A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42" y="2513176"/>
            <a:ext cx="1202881" cy="1202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A9F00-A734-4E51-989A-3262159B8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91" y="2513176"/>
            <a:ext cx="3217138" cy="13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Test Plans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Test and ship with confidence with a testing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5721B-025F-4C5F-B9BF-1F20D2B31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25" y="114300"/>
            <a:ext cx="8326143" cy="530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149BB-F6E1-4090-AC12-07F2826A0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8931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– planned and exploratory testing solution</a:t>
            </a:r>
          </a:p>
          <a:p>
            <a:pPr lvl="1"/>
            <a:r>
              <a:rPr lang="en-US" dirty="0"/>
              <a:t>A toolkit for manual and exploratory testing</a:t>
            </a:r>
          </a:p>
          <a:p>
            <a:pPr lvl="1"/>
            <a:r>
              <a:rPr lang="en-US" dirty="0"/>
              <a:t>If you aim for Automation of CI / CD workflow – </a:t>
            </a:r>
            <a:r>
              <a:rPr lang="en-US" b="1" dirty="0">
                <a:solidFill>
                  <a:schemeClr val="bg1"/>
                </a:solidFill>
              </a:rPr>
              <a:t>Azure Pipelines</a:t>
            </a:r>
          </a:p>
          <a:p>
            <a:r>
              <a:rPr lang="en-US" b="1" dirty="0">
                <a:solidFill>
                  <a:schemeClr val="bg1"/>
                </a:solidFill>
              </a:rPr>
              <a:t>Azure Test Plans </a:t>
            </a:r>
            <a:r>
              <a:rPr lang="en-US" dirty="0"/>
              <a:t>provides many convenient features</a:t>
            </a:r>
          </a:p>
          <a:p>
            <a:pPr lvl="1"/>
            <a:r>
              <a:rPr lang="en-US" dirty="0"/>
              <a:t>Capturing rich data, End-to-End traceability</a:t>
            </a:r>
          </a:p>
          <a:p>
            <a:pPr lvl="1"/>
            <a:r>
              <a:rPr lang="en-US" dirty="0"/>
              <a:t>Testing across web and desktop</a:t>
            </a:r>
          </a:p>
          <a:p>
            <a:pPr lvl="1"/>
            <a:r>
              <a:rPr lang="en-US" dirty="0"/>
              <a:t>Planned manual testing</a:t>
            </a:r>
          </a:p>
          <a:p>
            <a:pPr lvl="1"/>
            <a:r>
              <a:rPr lang="en-US" dirty="0"/>
              <a:t>Exploratory testing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7CB1F-504D-47BD-BF77-3D43E700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Test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0B75D-9267-4040-A713-C5E37A8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09" y="4136654"/>
            <a:ext cx="4086225" cy="266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Azure Artifacts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Create, host, and share packages with your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6ECEE6-9898-4CC0-8860-ECCBC3324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51" y="64018"/>
            <a:ext cx="8087892" cy="51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0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22DE8-AD2E-43A4-A66D-148D85524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is a package management tool</a:t>
            </a:r>
          </a:p>
          <a:p>
            <a:pPr lvl="1"/>
            <a:r>
              <a:rPr lang="en-US" noProof="1"/>
              <a:t>Create and share packages from Maven, npm, NuGet etc</a:t>
            </a:r>
          </a:p>
          <a:p>
            <a:pPr lvl="1"/>
            <a:r>
              <a:rPr lang="en-US" noProof="1"/>
              <a:t>Provides fully integrated package management for CI / CD</a:t>
            </a:r>
          </a:p>
          <a:p>
            <a:r>
              <a:rPr lang="en-US" b="1" noProof="1">
                <a:solidFill>
                  <a:schemeClr val="bg1"/>
                </a:solidFill>
              </a:rPr>
              <a:t>Azure Artifacts </a:t>
            </a:r>
            <a:r>
              <a:rPr lang="en-US" noProof="1"/>
              <a:t>includes many features, such as:</a:t>
            </a:r>
          </a:p>
          <a:p>
            <a:pPr lvl="1"/>
            <a:r>
              <a:rPr lang="en-US" noProof="1"/>
              <a:t>Sharing code efficiently, Adding packages to any pipeline</a:t>
            </a:r>
          </a:p>
          <a:p>
            <a:pPr lvl="1"/>
            <a:r>
              <a:rPr lang="en-US" noProof="1"/>
              <a:t>Managing all package types, Protecting packages</a:t>
            </a:r>
          </a:p>
          <a:p>
            <a:pPr lvl="1"/>
            <a:r>
              <a:rPr lang="en-US" noProof="1"/>
              <a:t>Simplifying complex build jobs, Organizing artifacts</a:t>
            </a:r>
          </a:p>
          <a:p>
            <a:pPr lvl="1"/>
            <a:r>
              <a:rPr lang="en-US" noProof="1"/>
              <a:t>Integrating package handling to CI / CD Pipelines</a:t>
            </a:r>
          </a:p>
          <a:p>
            <a:pPr lvl="1"/>
            <a:endParaRPr lang="en-US" noProof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8CC1BF-DA50-4D1A-9624-F069E029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3974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127B8-D840-4BD7-8232-03F25793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6" y="5237578"/>
            <a:ext cx="10961783" cy="768084"/>
          </a:xfrm>
        </p:spPr>
        <p:txBody>
          <a:bodyPr/>
          <a:lstStyle/>
          <a:p>
            <a:r>
              <a:rPr lang="en-US" dirty="0"/>
              <a:t>Extensions Marketplace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7DC932-92C2-4634-AA7C-6892B6444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6" y="6023191"/>
            <a:ext cx="10961783" cy="499819"/>
          </a:xfrm>
        </p:spPr>
        <p:txBody>
          <a:bodyPr/>
          <a:lstStyle/>
          <a:p>
            <a:r>
              <a:rPr lang="en-US" b="0" dirty="0"/>
              <a:t>Extensions for Azure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E85E8-A43E-437E-8057-7A9B80CE54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D6EC2-60BD-48FD-A8EE-6C7AE9991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49" y="94866"/>
            <a:ext cx="8595695" cy="5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E1DE1-EBD5-4A96-8989-2D8A4B8CE2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2B7EE-081F-477B-A02B-60F2EE461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/>
              <a:t>Quickly create powerful cloud apps using a fully managed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E75DE-01B3-41DC-B7A4-540331E8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09" y="1590675"/>
            <a:ext cx="2620182" cy="2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E9C24-E1AB-4D15-87D7-4F15DCFDB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Web applications </a:t>
            </a:r>
            <a:r>
              <a:rPr lang="en-US" sz="3200" dirty="0"/>
              <a:t>also need testing for "</a:t>
            </a:r>
            <a:r>
              <a:rPr lang="en-US" sz="3200" b="1" dirty="0">
                <a:solidFill>
                  <a:schemeClr val="bg1"/>
                </a:solidFill>
              </a:rPr>
              <a:t>unintentional features</a:t>
            </a:r>
            <a:r>
              <a:rPr lang="en-US" sz="3200" dirty="0"/>
              <a:t>"</a:t>
            </a:r>
          </a:p>
          <a:p>
            <a:pPr lvl="1"/>
            <a:r>
              <a:rPr lang="en-US" sz="3000" dirty="0"/>
              <a:t>Controllers, Services, Custom Components etc.</a:t>
            </a:r>
          </a:p>
          <a:p>
            <a:r>
              <a:rPr lang="en-US" sz="3200" dirty="0"/>
              <a:t>Different </a:t>
            </a:r>
            <a:r>
              <a:rPr lang="en-US" sz="3200" b="1" dirty="0">
                <a:solidFill>
                  <a:schemeClr val="bg1"/>
                </a:solidFill>
              </a:rPr>
              <a:t>components</a:t>
            </a:r>
            <a:r>
              <a:rPr lang="en-US" sz="3200" dirty="0"/>
              <a:t> of the application are tested differently</a:t>
            </a:r>
          </a:p>
          <a:p>
            <a:pPr lvl="1"/>
            <a:r>
              <a:rPr lang="en-US" sz="3000" dirty="0"/>
              <a:t>They are tested on different levels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Unit</a:t>
            </a:r>
            <a:r>
              <a:rPr lang="en-US" sz="2800" dirty="0"/>
              <a:t> testing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Integration</a:t>
            </a:r>
            <a:r>
              <a:rPr lang="en-US" sz="2800" dirty="0"/>
              <a:t> testing</a:t>
            </a:r>
          </a:p>
          <a:p>
            <a:pPr lvl="2"/>
            <a:r>
              <a:rPr lang="en-US" sz="2800" b="1" dirty="0">
                <a:solidFill>
                  <a:schemeClr val="bg1"/>
                </a:solidFill>
              </a:rPr>
              <a:t>End-to-End</a:t>
            </a:r>
            <a:r>
              <a:rPr lang="en-US" sz="2800" dirty="0"/>
              <a:t> testing</a:t>
            </a:r>
            <a:endParaRPr lang="en-US" sz="3400" dirty="0"/>
          </a:p>
          <a:p>
            <a:r>
              <a:rPr lang="en-US" sz="3200" dirty="0"/>
              <a:t>Every component of the application must be tested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966E3-6B8C-4A84-8923-A6D37BA1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59269-18CD-44AE-AC38-4C44D57505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810FBB-DCE2-4FE2-830B-E71C1E41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49" y="3429000"/>
            <a:ext cx="2627349" cy="2608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502166-9C01-4687-A741-683665AA9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60" y="2948354"/>
            <a:ext cx="2465510" cy="2465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4DB56-DE9B-4A62-9D7E-C544B8B2B7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r="12343"/>
          <a:stretch/>
        </p:blipFill>
        <p:spPr>
          <a:xfrm>
            <a:off x="4749475" y="3781792"/>
            <a:ext cx="1990806" cy="163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60DA3-C70A-41E8-9413-97FFBD61D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Azure App Service </a:t>
            </a:r>
            <a:r>
              <a:rPr lang="en-US" dirty="0"/>
              <a:t>is a platform for build / host web apps</a:t>
            </a:r>
          </a:p>
          <a:p>
            <a:pPr lvl="1"/>
            <a:r>
              <a:rPr lang="en-US" sz="3000" dirty="0"/>
              <a:t>The applications can be on a technology of any choice</a:t>
            </a:r>
          </a:p>
          <a:p>
            <a:pPr lvl="1"/>
            <a:r>
              <a:rPr lang="en-US" sz="3000" dirty="0"/>
              <a:t>Infrastructure management is non-mandatory</a:t>
            </a:r>
          </a:p>
          <a:p>
            <a:pPr lvl="1"/>
            <a:r>
              <a:rPr lang="en-US" sz="3000" dirty="0"/>
              <a:t>Offers Auto-Scaling, High Availability</a:t>
            </a:r>
          </a:p>
          <a:p>
            <a:pPr lvl="1"/>
            <a:r>
              <a:rPr lang="en-US" sz="3000" dirty="0"/>
              <a:t>Supports both Windows &amp; Linux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Azure App Service </a:t>
            </a:r>
            <a:r>
              <a:rPr lang="en-US" sz="3200" dirty="0"/>
              <a:t>offers automated deployment </a:t>
            </a:r>
          </a:p>
          <a:p>
            <a:pPr lvl="1"/>
            <a:r>
              <a:rPr lang="en-US" sz="3000" dirty="0"/>
              <a:t>Deployment can be done from different platforms</a:t>
            </a:r>
          </a:p>
          <a:p>
            <a:pPr lvl="1"/>
            <a:r>
              <a:rPr lang="en-US" sz="3000" dirty="0"/>
              <a:t>GitHub, Azure DevOps, or any Git repo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828CC-C49A-4D39-A2DF-A38BD394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DAF0C-EFEA-4849-82B0-0B58DEE7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3" r="20155"/>
          <a:stretch/>
        </p:blipFill>
        <p:spPr>
          <a:xfrm>
            <a:off x="8983846" y="2505806"/>
            <a:ext cx="3024652" cy="2634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27F85-7B3B-4188-A1EA-EAC60317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29855"/>
          <a:stretch/>
        </p:blipFill>
        <p:spPr>
          <a:xfrm>
            <a:off x="7761815" y="5602369"/>
            <a:ext cx="4246683" cy="11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DA87E-6264-4BB7-AC52-F5194E486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includes all the activities, making a system available for use</a:t>
            </a:r>
          </a:p>
          <a:p>
            <a:pPr lvl="1"/>
            <a:r>
              <a:rPr lang="en-US" sz="2800" dirty="0"/>
              <a:t>Naturally, it is to be referred to as a general process</a:t>
            </a:r>
          </a:p>
          <a:p>
            <a:pPr lvl="1"/>
            <a:r>
              <a:rPr lang="en-US" sz="2800" dirty="0"/>
              <a:t>Most systems have little to nothing in common In terms of business logic</a:t>
            </a:r>
          </a:p>
          <a:p>
            <a:pPr lvl="1"/>
            <a:r>
              <a:rPr lang="en-US" sz="2800" dirty="0"/>
              <a:t>Therefore, every system has its own precise processes and procedures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 activities include:</a:t>
            </a:r>
          </a:p>
          <a:p>
            <a:pPr lvl="1"/>
            <a:r>
              <a:rPr lang="en-US" sz="2800" dirty="0"/>
              <a:t>Configuration, Testing</a:t>
            </a:r>
          </a:p>
          <a:p>
            <a:pPr lvl="1"/>
            <a:r>
              <a:rPr lang="en-US" sz="2800" dirty="0"/>
              <a:t>Installation &amp; Activation</a:t>
            </a:r>
          </a:p>
          <a:p>
            <a:pPr lvl="1"/>
            <a:r>
              <a:rPr lang="en-US" sz="2800" dirty="0"/>
              <a:t>Deactivation &amp; Uninstallation</a:t>
            </a:r>
          </a:p>
          <a:p>
            <a:pPr lvl="1"/>
            <a:r>
              <a:rPr lang="en-US" sz="2800" dirty="0"/>
              <a:t>Release, Deploy, Update, Version Tracking, Adaptation etc...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853A2-C529-4FE8-B170-B9FCEA57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0DF21-6A0F-4BE5-A921-96472C7A7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ECAF-16D1-4ED5-8180-F44B06715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02" y="3199286"/>
            <a:ext cx="4121250" cy="3197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3E983-7EE8-409E-98B1-E253C7CDC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92" y="3721184"/>
            <a:ext cx="2154114" cy="2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6CA718-1041-44D0-8F9E-5B452FB88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2001599" cy="5201066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Continuous Integration</a:t>
            </a:r>
            <a:r>
              <a:rPr lang="en-US" sz="3100" dirty="0"/>
              <a:t> (</a:t>
            </a:r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) is the practice of merging working copies</a:t>
            </a:r>
          </a:p>
          <a:p>
            <a:pPr lvl="1"/>
            <a:r>
              <a:rPr lang="en-US" sz="2900" dirty="0"/>
              <a:t>All developer working copies are merged to a shared machine</a:t>
            </a:r>
          </a:p>
          <a:p>
            <a:pPr lvl="1"/>
            <a:r>
              <a:rPr lang="en-US" sz="2900" dirty="0"/>
              <a:t>The process is done as frequently as possible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 involves integrating early and often</a:t>
            </a:r>
          </a:p>
          <a:p>
            <a:pPr lvl="1"/>
            <a:r>
              <a:rPr lang="en-US" sz="2900" dirty="0"/>
              <a:t>Longer integration spans increase working copy diversity</a:t>
            </a:r>
          </a:p>
          <a:p>
            <a:pPr lvl="1"/>
            <a:r>
              <a:rPr lang="en-US" sz="2900" dirty="0"/>
              <a:t>Eventually the repository becomes different from the baselines</a:t>
            </a:r>
          </a:p>
          <a:p>
            <a:pPr lvl="1"/>
            <a:r>
              <a:rPr lang="en-US" sz="2900" dirty="0"/>
              <a:t>By doing </a:t>
            </a:r>
            <a:r>
              <a:rPr lang="en-US" sz="2900" b="1" dirty="0">
                <a:solidFill>
                  <a:schemeClr val="bg1"/>
                </a:solidFill>
              </a:rPr>
              <a:t>CI</a:t>
            </a:r>
            <a:r>
              <a:rPr lang="en-US" sz="2900" dirty="0"/>
              <a:t>, you avoid the pitfalls of the so called "</a:t>
            </a:r>
            <a:r>
              <a:rPr lang="en-US" sz="2900" b="1" dirty="0">
                <a:solidFill>
                  <a:schemeClr val="bg1"/>
                </a:solidFill>
              </a:rPr>
              <a:t>integration hell</a:t>
            </a:r>
            <a:r>
              <a:rPr lang="en-US" sz="2900" dirty="0"/>
              <a:t>"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CI</a:t>
            </a:r>
            <a:r>
              <a:rPr lang="en-US" sz="3100" dirty="0"/>
              <a:t> aims to reduce rework and thus – optimize cost and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A5964F-2926-4AB6-9592-20230A09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0EAD3-95D2-4790-8106-D9D3B936F1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14817-35D6-443A-A53D-2273807AC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84" y="2215661"/>
            <a:ext cx="3901850" cy="19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6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0AD711-FC56-460F-B2D8-1C136FE6F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3E346-1201-4F94-B45E-6A712BE2D9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E6777-C323-486F-803E-D1455517E8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BBCD1-25D1-44AF-BE77-8E64EFC24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08" y="977723"/>
            <a:ext cx="2651582" cy="32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3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523310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Unit Testing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Integration Testing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Selenium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Selenium Integration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Azure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App Service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DevOps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Azure Insights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B387DE-B317-46F9-AB78-EB3F1F71D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most common levels of Software 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68C879-D645-4CC6-AC02-8762A08C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70D698-1BBC-4491-83AC-5E8C6AB3B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457708"/>
              </p:ext>
            </p:extLst>
          </p:nvPr>
        </p:nvGraphicFramePr>
        <p:xfrm>
          <a:off x="342900" y="1812895"/>
          <a:ext cx="11665598" cy="4868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4467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8411131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Testing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Unit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Individiual components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of code, independent from the infrastructure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Component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Testing of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multiple functionalities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(a single component)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80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Integration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Testing of all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integrated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modules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to verify the combined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2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System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system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as a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whole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, once all the components are integrated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Regression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Ensures that a fixed bug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won't happen again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Acceptance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Tests if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product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meets the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client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’s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requirements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. Purely done by QAs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Load / Stress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 the application’s limits by attempting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large data processing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and </a:t>
                      </a:r>
                      <a:br>
                        <a:rPr lang="en-US" sz="2000" b="0" noProof="1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introducting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abnormal circumstances 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and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conditions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(edge cases)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Security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Test if the application has any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security flaws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vulnerabilities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Other Types of Testing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Manual, automation, UI, performance, black box, end-to-end testing,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4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95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E9C24-E1AB-4D15-87D7-4F15DCFDB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07813" cy="5509916"/>
          </a:xfrm>
        </p:spPr>
        <p:txBody>
          <a:bodyPr>
            <a:normAutofit/>
          </a:bodyPr>
          <a:lstStyle/>
          <a:p>
            <a:r>
              <a:rPr lang="en-US" sz="3200" dirty="0"/>
              <a:t>There are also different concepts and practices of test development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(The usual Development)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(Test-Driven Development)</a:t>
            </a:r>
          </a:p>
          <a:p>
            <a:r>
              <a:rPr lang="en-US" sz="3200" dirty="0"/>
              <a:t>Each has its own </a:t>
            </a:r>
            <a:r>
              <a:rPr lang="en-US" sz="3200" b="1" dirty="0">
                <a:solidFill>
                  <a:schemeClr val="accent2"/>
                </a:solidFill>
              </a:rPr>
              <a:t>advantages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disadvantages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ensures </a:t>
            </a:r>
            <a:r>
              <a:rPr lang="en-US" sz="3000" b="1" dirty="0">
                <a:solidFill>
                  <a:schemeClr val="accent2"/>
                </a:solidFill>
              </a:rPr>
              <a:t>flexibility</a:t>
            </a:r>
            <a:r>
              <a:rPr lang="en-US" sz="3000" dirty="0"/>
              <a:t> &amp; </a:t>
            </a:r>
            <a:r>
              <a:rPr lang="en-US" sz="3000" b="1" dirty="0">
                <a:solidFill>
                  <a:schemeClr val="accent2"/>
                </a:solidFill>
              </a:rPr>
              <a:t>fast</a:t>
            </a:r>
            <a:r>
              <a:rPr lang="en-US" sz="3000" dirty="0"/>
              <a:t> development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Code-first</a:t>
            </a:r>
            <a:r>
              <a:rPr lang="en-US" sz="3000" dirty="0"/>
              <a:t> approach &lt;insert disadvantage here&gt;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ensures </a:t>
            </a:r>
            <a:r>
              <a:rPr lang="en-US" sz="3000" b="1" dirty="0">
                <a:solidFill>
                  <a:schemeClr val="accent2"/>
                </a:solidFill>
              </a:rPr>
              <a:t>quality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accent2"/>
                </a:solidFill>
              </a:rPr>
              <a:t>edge case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accent2"/>
                </a:solidFill>
              </a:rPr>
              <a:t>coverage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Test-first</a:t>
            </a:r>
            <a:r>
              <a:rPr lang="en-US" sz="3000" dirty="0"/>
              <a:t> approach is </a:t>
            </a:r>
            <a:r>
              <a:rPr lang="en-US" sz="3000" b="1" dirty="0">
                <a:solidFill>
                  <a:srgbClr val="FF0000"/>
                </a:solidFill>
              </a:rPr>
              <a:t>complicated</a:t>
            </a:r>
            <a:r>
              <a:rPr lang="en-US" sz="3000" dirty="0"/>
              <a:t> and is an "</a:t>
            </a:r>
            <a:r>
              <a:rPr lang="en-US" sz="3000" b="1" dirty="0">
                <a:solidFill>
                  <a:srgbClr val="FF0000"/>
                </a:solidFill>
              </a:rPr>
              <a:t>initial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b="1" dirty="0">
                <a:solidFill>
                  <a:srgbClr val="FF0000"/>
                </a:solidFill>
              </a:rPr>
              <a:t>delay</a:t>
            </a:r>
            <a:r>
              <a:rPr lang="en-US" sz="3000" dirty="0"/>
              <a:t>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1966E3-6B8C-4A84-8923-A6D37BA1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59269-18CD-44AE-AC38-4C44D57505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5F278-167C-4B69-87D1-4FA8911B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97" y="1428599"/>
            <a:ext cx="3094626" cy="23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2BA486-F3AD-4A83-8A8D-6C72FAB3B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23950"/>
            <a:ext cx="10961783" cy="768084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351A-DC06-48F5-B748-5AA5E16DF8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774F2-20FC-42F2-B785-A211CE45D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089" y="664516"/>
            <a:ext cx="3012361" cy="36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9791</TotalTime>
  <Words>3994</Words>
  <Application>Microsoft Office PowerPoint</Application>
  <PresentationFormat>Widescreen</PresentationFormat>
  <Paragraphs>736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맑은 고딕</vt:lpstr>
      <vt:lpstr>Arial</vt:lpstr>
      <vt:lpstr>Calibri</vt:lpstr>
      <vt:lpstr>Consolas</vt:lpstr>
      <vt:lpstr>Wingdings</vt:lpstr>
      <vt:lpstr>Wingdings 2</vt:lpstr>
      <vt:lpstr>1_SoftUni3_1</vt:lpstr>
      <vt:lpstr>Testing, Azure &amp; Deployment, CI</vt:lpstr>
      <vt:lpstr>Table of Contents</vt:lpstr>
      <vt:lpstr>Have a Question?</vt:lpstr>
      <vt:lpstr>PowerPoint Presentation</vt:lpstr>
      <vt:lpstr>Testing</vt:lpstr>
      <vt:lpstr>Testing</vt:lpstr>
      <vt:lpstr>Testing</vt:lpstr>
      <vt:lpstr>Testing</vt:lpstr>
      <vt:lpstr>PowerPoint Presentation</vt:lpstr>
      <vt:lpstr>Unit Testing</vt:lpstr>
      <vt:lpstr>Unit Testing</vt:lpstr>
      <vt:lpstr>Unit Testing</vt:lpstr>
      <vt:lpstr>Unit Testing</vt:lpstr>
      <vt:lpstr>In-memory Database</vt:lpstr>
      <vt:lpstr>In-memory Database</vt:lpstr>
      <vt:lpstr>In-memory Database</vt:lpstr>
      <vt:lpstr>In-memory Database</vt:lpstr>
      <vt:lpstr>PowerPoint Presentation</vt:lpstr>
      <vt:lpstr>Integration Testing</vt:lpstr>
      <vt:lpstr>Integration Testing</vt:lpstr>
      <vt:lpstr>Integration Testing</vt:lpstr>
      <vt:lpstr>Integration Testing</vt:lpstr>
      <vt:lpstr>PowerPoint Presentation</vt:lpstr>
      <vt:lpstr>Selenium</vt:lpstr>
      <vt:lpstr>Selenium</vt:lpstr>
      <vt:lpstr>Selenium</vt:lpstr>
      <vt:lpstr>Selenium</vt:lpstr>
      <vt:lpstr>Selenium</vt:lpstr>
      <vt:lpstr>Selenium</vt:lpstr>
      <vt:lpstr>Selenium</vt:lpstr>
      <vt:lpstr>PowerPoint Presentation</vt:lpstr>
      <vt:lpstr>PowerPoint Presentation</vt:lpstr>
      <vt:lpstr>Docker</vt:lpstr>
      <vt:lpstr>Docker</vt:lpstr>
      <vt:lpstr>Docker Container</vt:lpstr>
      <vt:lpstr>PowerPoint Presentation</vt:lpstr>
      <vt:lpstr>PowerPoint Presentation</vt:lpstr>
      <vt:lpstr>Azure</vt:lpstr>
      <vt:lpstr>Azure</vt:lpstr>
      <vt:lpstr>PowerPoint Presentation</vt:lpstr>
      <vt:lpstr>Application Insights</vt:lpstr>
      <vt:lpstr>Application Insights</vt:lpstr>
      <vt:lpstr>Application Insights</vt:lpstr>
      <vt:lpstr>PowerPoint Presentation</vt:lpstr>
      <vt:lpstr>Azure DevOps</vt:lpstr>
      <vt:lpstr>Azure DevOps</vt:lpstr>
      <vt:lpstr>Azure DevOps</vt:lpstr>
      <vt:lpstr>PowerPoint Presentation</vt:lpstr>
      <vt:lpstr>Azure Boards</vt:lpstr>
      <vt:lpstr>PowerPoint Presentation</vt:lpstr>
      <vt:lpstr>Azure Pipelines</vt:lpstr>
      <vt:lpstr>PowerPoint Presentation</vt:lpstr>
      <vt:lpstr>Azure Repos</vt:lpstr>
      <vt:lpstr>PowerPoint Presentation</vt:lpstr>
      <vt:lpstr>Azure Test Plans</vt:lpstr>
      <vt:lpstr>PowerPoint Presentation</vt:lpstr>
      <vt:lpstr>Azure Artifacts</vt:lpstr>
      <vt:lpstr>PowerPoint Presentation</vt:lpstr>
      <vt:lpstr>PowerPoint Presentation</vt:lpstr>
      <vt:lpstr>Azure App Service</vt:lpstr>
      <vt:lpstr>Deployment</vt:lpstr>
      <vt:lpstr>Continuous Integration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4926</cp:revision>
  <dcterms:created xsi:type="dcterms:W3CDTF">2018-05-23T13:08:44Z</dcterms:created>
  <dcterms:modified xsi:type="dcterms:W3CDTF">2018-12-04T15:52:43Z</dcterms:modified>
</cp:coreProperties>
</file>